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76" r:id="rId2"/>
    <p:sldId id="275" r:id="rId3"/>
    <p:sldId id="278" r:id="rId4"/>
    <p:sldId id="279" r:id="rId5"/>
    <p:sldId id="280" r:id="rId6"/>
    <p:sldId id="281" r:id="rId7"/>
    <p:sldId id="268" r:id="rId8"/>
    <p:sldId id="269" r:id="rId9"/>
    <p:sldId id="270" r:id="rId10"/>
    <p:sldId id="271" r:id="rId11"/>
    <p:sldId id="277" r:id="rId12"/>
  </p:sldIdLst>
  <p:sldSz cx="7772400" cy="100584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A8"/>
    <a:srgbClr val="AC0000"/>
    <a:srgbClr val="DC6E62"/>
    <a:srgbClr val="B536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9849" autoAdjust="0"/>
  </p:normalViewPr>
  <p:slideViewPr>
    <p:cSldViewPr>
      <p:cViewPr>
        <p:scale>
          <a:sx n="80" d="100"/>
          <a:sy n="80" d="100"/>
        </p:scale>
        <p:origin x="-2034" y="474"/>
      </p:cViewPr>
      <p:guideLst>
        <p:guide orient="horz" pos="3168"/>
        <p:guide pos="244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1440" tIns="45720" rIns="91440" bIns="45720" rtlCol="0"/>
          <a:lstStyle>
            <a:lvl1pPr algn="r">
              <a:defRPr sz="1200"/>
            </a:lvl1pPr>
          </a:lstStyle>
          <a:p>
            <a:fld id="{8A9A74D5-0FBE-49CE-9E72-557A7BCE8131}" type="datetimeFigureOut">
              <a:rPr lang="en-US" smtClean="0"/>
              <a:pPr/>
              <a:t>7/21/2011</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1440" tIns="45720" rIns="91440" bIns="45720" rtlCol="0" anchor="b"/>
          <a:lstStyle>
            <a:lvl1pPr algn="r">
              <a:defRPr sz="1200"/>
            </a:lvl1pPr>
          </a:lstStyle>
          <a:p>
            <a:fld id="{A9C641F4-E288-4DF1-828F-0DE2BDDE4EFD}"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1440" tIns="45720" rIns="91440" bIns="45720" rtlCol="0"/>
          <a:lstStyle>
            <a:lvl1pPr algn="r">
              <a:defRPr sz="1200"/>
            </a:lvl1pPr>
          </a:lstStyle>
          <a:p>
            <a:fld id="{99194202-C9C6-47C0-AB69-3C70277013B9}" type="datetimeFigureOut">
              <a:rPr lang="en-US" smtClean="0"/>
              <a:pPr/>
              <a:t>7/21/2011</a:t>
            </a:fld>
            <a:endParaRPr lang="en-US"/>
          </a:p>
        </p:txBody>
      </p:sp>
      <p:sp>
        <p:nvSpPr>
          <p:cNvPr id="4" name="Slide Image Placeholder 3"/>
          <p:cNvSpPr>
            <a:spLocks noGrp="1" noRot="1" noChangeAspect="1"/>
          </p:cNvSpPr>
          <p:nvPr>
            <p:ph type="sldImg" idx="2"/>
          </p:nvPr>
        </p:nvSpPr>
        <p:spPr>
          <a:xfrm>
            <a:off x="2130425" y="690563"/>
            <a:ext cx="267335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1440" tIns="45720" rIns="91440" bIns="45720" rtlCol="0" anchor="b"/>
          <a:lstStyle>
            <a:lvl1pPr algn="r">
              <a:defRPr sz="1200"/>
            </a:lvl1pPr>
          </a:lstStyle>
          <a:p>
            <a:fld id="{5C72B581-3105-4D0C-930B-FFA91A2EA32D}"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80D7C5-951B-4CCC-9A32-ABBE000D43AF}" type="datetime1">
              <a:rPr lang="en-US" smtClean="0"/>
              <a:pPr/>
              <a:t>7/21/2011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61C5F-4E7A-444F-A5BB-A480A4589E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A7E84A-09C8-4105-B986-5AD996151FE0}" type="datetime1">
              <a:rPr lang="en-US" smtClean="0"/>
              <a:pPr/>
              <a:t>7/21/2011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61C5F-4E7A-444F-A5BB-A480A4589E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CDD526-4784-449A-829F-EFAB8B8C3D0B}" type="datetime1">
              <a:rPr lang="en-US" smtClean="0"/>
              <a:pPr/>
              <a:t>7/21/2011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61C5F-4E7A-444F-A5BB-A480A4589E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A2C2A-1D22-49AB-AD4C-57A27ED1F37A}" type="datetime1">
              <a:rPr lang="en-US" smtClean="0"/>
              <a:pPr/>
              <a:t>7/21/2011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61C5F-4E7A-444F-A5BB-A480A4589E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563FEC-A652-439F-9038-DF1DA6650D56}" type="datetime1">
              <a:rPr lang="en-US" smtClean="0"/>
              <a:pPr/>
              <a:t>7/21/2011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61C5F-4E7A-444F-A5BB-A480A4589E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3A9B3B-1146-4E03-9507-D0082D2C10E7}" type="datetime1">
              <a:rPr lang="en-US" smtClean="0"/>
              <a:pPr/>
              <a:t>7/21/2011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61C5F-4E7A-444F-A5BB-A480A4589E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88DC89-0962-41FF-A6CF-44CF6CAA8532}" type="datetime1">
              <a:rPr lang="en-US" smtClean="0"/>
              <a:pPr/>
              <a:t>7/21/2011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61C5F-4E7A-444F-A5BB-A480A4589E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51D74C-ABEE-44CF-B830-39DFDB3A3A21}" type="datetime1">
              <a:rPr lang="en-US" smtClean="0"/>
              <a:pPr/>
              <a:t>7/21/2011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61C5F-4E7A-444F-A5BB-A480A4589E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257C9-E142-4679-906E-302A316CEC0D}" type="datetime1">
              <a:rPr lang="en-US" smtClean="0"/>
              <a:pPr/>
              <a:t>7/21/2011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61C5F-4E7A-444F-A5BB-A480A4589E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F313E-ECCD-4DCB-AF6E-1A29D83A3705}" type="datetime1">
              <a:rPr lang="en-US" smtClean="0"/>
              <a:pPr/>
              <a:t>7/21/2011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61C5F-4E7A-444F-A5BB-A480A4589E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3CA6A3-A8BB-4921-9B17-C384B33455A3}" type="datetime1">
              <a:rPr lang="en-US" smtClean="0"/>
              <a:pPr/>
              <a:t>7/21/2011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61C5F-4E7A-444F-A5BB-A480A4589E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A98B3D0B-FFC5-4E96-9648-6E78C5938086}" type="datetime1">
              <a:rPr lang="en-US" smtClean="0"/>
              <a:pPr/>
              <a:t>7/21/2011</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82B61C5F-4E7A-444F-A5BB-A480A4589E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eattle.gov/ligh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tretch>
            <a:fillRect/>
          </a:stretch>
        </p:blipFill>
        <p:spPr bwMode="auto">
          <a:xfrm>
            <a:off x="211057" y="273133"/>
            <a:ext cx="7350286" cy="95121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38200" y="1676400"/>
            <a:ext cx="5791200" cy="4355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5425" marR="0" lvl="0" indent="-225425" defTabSz="914400" rtl="0" eaLnBrk="1" fontAlgn="base" latinLnBrk="0" hangingPunct="1">
              <a:lnSpc>
                <a:spcPct val="100000"/>
              </a:lnSpc>
              <a:spcBef>
                <a:spcPct val="0"/>
              </a:spcBef>
              <a:spcAft>
                <a:spcPct val="0"/>
              </a:spcAft>
              <a:buClrTx/>
              <a:buSzTx/>
              <a:buAutoNum type="alphaUcPeriod"/>
              <a:tabLst/>
            </a:pP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 Improve Public Safety Experience and Perceptions </a:t>
            </a:r>
            <a:endParaRPr kumimoji="0" lang="en-US" sz="1200" b="1" i="0" u="none" strike="noStrike" cap="none" normalizeH="0" dirty="0" smtClean="0">
              <a:ln>
                <a:noFill/>
              </a:ln>
              <a:solidFill>
                <a:srgbClr val="AC0000"/>
              </a:solidFill>
              <a:effectLst/>
              <a:latin typeface="+mj-lt"/>
              <a:ea typeface="Times New Roman" pitchFamily="18" charset="0"/>
              <a:cs typeface="Times New Roman" pitchFamily="18" charset="0"/>
            </a:endParaRPr>
          </a:p>
          <a:p>
            <a:pPr marL="228600" marR="0" lvl="0" indent="-228600" defTabSz="914400" rtl="0" eaLnBrk="1" fontAlgn="base" latinLnBrk="0" hangingPunct="1">
              <a:lnSpc>
                <a:spcPct val="100000"/>
              </a:lnSpc>
              <a:spcBef>
                <a:spcPct val="0"/>
              </a:spcBef>
              <a:spcAft>
                <a:spcPct val="0"/>
              </a:spcAft>
              <a:buClrTx/>
              <a:buSzTx/>
              <a:tabLst/>
            </a:pPr>
            <a:endParaRPr kumimoji="0" lang="en-US" sz="200" b="0" i="0" u="none" strike="noStrike" cap="none" normalizeH="0" baseline="0" dirty="0" smtClean="0">
              <a:ln>
                <a:noFill/>
              </a:ln>
              <a:solidFill>
                <a:srgbClr val="AC0000"/>
              </a:solidFill>
              <a:effectLst/>
              <a:latin typeface="+mj-lt"/>
            </a:endParaRPr>
          </a:p>
          <a:p>
            <a:pPr marL="571500" lvl="0" indent="-285750" eaLnBrk="0" fontAlgn="base" hangingPunct="0">
              <a:spcBef>
                <a:spcPct val="0"/>
              </a:spcBef>
              <a:spcAft>
                <a:spcPct val="0"/>
              </a:spcAft>
              <a:buFont typeface="Arial" pitchFamily="34" charset="0"/>
              <a:buChar char="•"/>
            </a:pPr>
            <a:r>
              <a:rPr lang="en-US" sz="1200" dirty="0" smtClean="0"/>
              <a:t>The Department of Planning and Development (DPD) and the Alliance for Pioneer Square (APS) have convened a community task force to explore public restroom options, a community priority. </a:t>
            </a:r>
            <a:endParaRPr kumimoji="0" lang="en-US" sz="1200" b="0" i="0" u="none" strike="noStrike" cap="none" normalizeH="0" baseline="0" dirty="0" smtClean="0">
              <a:ln>
                <a:noFill/>
              </a:ln>
              <a:solidFill>
                <a:schemeClr val="tx1"/>
              </a:solidFill>
              <a:effectLst/>
              <a:latin typeface="+mj-lt"/>
            </a:endParaRPr>
          </a:p>
          <a:p>
            <a:pPr marL="571500" marR="0" lvl="0" indent="-285750"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5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71500" lvl="0" indent="-285750" eaLnBrk="0" fontAlgn="base" hangingPunct="0">
              <a:spcBef>
                <a:spcPct val="0"/>
              </a:spcBef>
              <a:spcAft>
                <a:spcPct val="0"/>
              </a:spcAft>
              <a:buFont typeface="Arial" pitchFamily="34" charset="0"/>
              <a:buChar char="•"/>
            </a:pPr>
            <a:r>
              <a:rPr lang="en-US" sz="1200" dirty="0" err="1" smtClean="0"/>
              <a:t>Artsparks</a:t>
            </a:r>
            <a:r>
              <a:rPr lang="en-US" sz="1200" dirty="0" smtClean="0"/>
              <a:t> – Seattle Parks Department and Seattle’s Office of Arts and Cultural Affairs (OACA) continue highly successful programming in Occidental Park. </a:t>
            </a:r>
            <a:endParaRPr kumimoji="0" lang="en-US" sz="1200" b="0" i="0" u="none" strike="noStrike" cap="none" normalizeH="0" baseline="0" dirty="0" smtClean="0">
              <a:ln>
                <a:noFill/>
              </a:ln>
              <a:solidFill>
                <a:schemeClr val="tx1"/>
              </a:solidFill>
              <a:effectLst/>
              <a:latin typeface="+mj-lt"/>
            </a:endParaRPr>
          </a:p>
          <a:p>
            <a:pPr marL="571500" marR="0" lvl="0" indent="-285750"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5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71500" lvl="0" indent="-285750" eaLnBrk="0" fontAlgn="base" hangingPunct="0">
              <a:spcBef>
                <a:spcPct val="0"/>
              </a:spcBef>
              <a:spcAft>
                <a:spcPct val="0"/>
              </a:spcAft>
              <a:buFont typeface="Arial" pitchFamily="34" charset="0"/>
              <a:buChar char="•"/>
            </a:pPr>
            <a:r>
              <a:rPr lang="en-US" sz="1200" dirty="0" smtClean="0"/>
              <a:t>Seattle Police Department (SPD) increased its walking patrols at the beginning of April 2010.  SPD routinely conducts undercover drug operations at Fortson Square and other locations in Pioneer Square, resulting in the arrest of chronic drug dealers.</a:t>
            </a:r>
            <a:r>
              <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mj-lt"/>
            </a:endParaRPr>
          </a:p>
          <a:p>
            <a:pPr marL="571500" marR="0" lvl="0" indent="-285750"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5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71500" lvl="0" indent="-285750" eaLnBrk="0" fontAlgn="base" hangingPunct="0">
              <a:spcBef>
                <a:spcPct val="0"/>
              </a:spcBef>
              <a:spcAft>
                <a:spcPct val="0"/>
              </a:spcAft>
              <a:buFont typeface="Arial" pitchFamily="34" charset="0"/>
              <a:buChar char="•"/>
            </a:pPr>
            <a:r>
              <a:rPr lang="en-US" sz="1200" dirty="0" smtClean="0"/>
              <a:t>Nighttime amplified noise regulations were recently established targeting chronic offenders while finding a good balance between residents and business owners. </a:t>
            </a:r>
            <a:endParaRPr kumimoji="0" lang="en-US" sz="1200" b="0" i="0" u="none" strike="noStrike" cap="none" normalizeH="0" baseline="0" dirty="0" smtClean="0">
              <a:ln>
                <a:noFill/>
              </a:ln>
              <a:solidFill>
                <a:schemeClr val="tx1"/>
              </a:solidFill>
              <a:effectLst/>
              <a:latin typeface="+mj-lt"/>
            </a:endParaRPr>
          </a:p>
          <a:p>
            <a:pPr marL="571500" marR="0" lvl="0" indent="-285750"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5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endParaRPr kumimoji="0" lang="en-US" sz="1600" b="1"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B. Improve Human Services Programs and Strategies</a:t>
            </a:r>
            <a:endParaRPr kumimoji="0" lang="en-US" sz="5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71500" lvl="0" indent="-285750" eaLnBrk="0" fontAlgn="base" hangingPunct="0">
              <a:spcBef>
                <a:spcPct val="0"/>
              </a:spcBef>
              <a:spcAft>
                <a:spcPct val="0"/>
              </a:spcAft>
              <a:buFont typeface="Arial" pitchFamily="34" charset="0"/>
              <a:buChar char="•"/>
            </a:pPr>
            <a:r>
              <a:rPr lang="en-US" sz="1200" dirty="0" smtClean="0"/>
              <a:t>The Mayor’s Office, DPD, Human Services Department (HSD) and SPD worked with APS, Real Change, and the Seattle/King County Coalition on Homelessness to address chronic camping issues at </a:t>
            </a:r>
            <a:r>
              <a:rPr lang="en-US" sz="1200" dirty="0" err="1" smtClean="0"/>
              <a:t>Masin’s</a:t>
            </a:r>
            <a:r>
              <a:rPr lang="en-US" sz="1200" dirty="0" smtClean="0"/>
              <a:t> Furniture. </a:t>
            </a:r>
            <a:endPar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71500" marR="0" lvl="0" indent="-285750" defTabSz="914400" rtl="0" eaLnBrk="0" fontAlgn="base" latinLnBrk="0" hangingPunct="0">
              <a:lnSpc>
                <a:spcPct val="100000"/>
              </a:lnSpc>
              <a:spcBef>
                <a:spcPct val="0"/>
              </a:spcBef>
              <a:spcAft>
                <a:spcPct val="0"/>
              </a:spcAft>
              <a:buClrTx/>
              <a:buSzTx/>
              <a:tabLst/>
            </a:pPr>
            <a:endParaRPr kumimoji="0" lang="en-US" sz="500" b="0" i="0" u="none" strike="noStrike" cap="none" normalizeH="0" baseline="0" dirty="0" smtClean="0">
              <a:ln>
                <a:noFill/>
              </a:ln>
              <a:solidFill>
                <a:schemeClr val="tx1"/>
              </a:solidFill>
              <a:effectLst/>
              <a:latin typeface="+mj-lt"/>
            </a:endParaRPr>
          </a:p>
          <a:p>
            <a:pPr marL="571500" indent="-285750" eaLnBrk="0" fontAlgn="base" hangingPunct="0">
              <a:spcBef>
                <a:spcPct val="0"/>
              </a:spcBef>
              <a:spcAft>
                <a:spcPct val="0"/>
              </a:spcAft>
              <a:buFont typeface="Arial" pitchFamily="34" charset="0"/>
              <a:buChar char="•"/>
            </a:pPr>
            <a:r>
              <a:rPr lang="en-US" sz="1200" dirty="0" smtClean="0"/>
              <a:t>DPD and APS have convened a roundtable forum to better engage human service providers in the Pioneer Square neighborhood. HSD and the Compass Center are co-chairing. </a:t>
            </a:r>
          </a:p>
        </p:txBody>
      </p:sp>
      <p:cxnSp>
        <p:nvCxnSpPr>
          <p:cNvPr id="11" name="Straight Arrow Connector 10"/>
          <p:cNvCxnSpPr/>
          <p:nvPr/>
        </p:nvCxnSpPr>
        <p:spPr>
          <a:xfrm rot="5400000">
            <a:off x="-2971006" y="5333206"/>
            <a:ext cx="7162800" cy="1588"/>
          </a:xfrm>
          <a:prstGeom prst="straightConnector1">
            <a:avLst/>
          </a:prstGeom>
          <a:ln w="25400">
            <a:solidFill>
              <a:srgbClr val="AC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366511" y="3786546"/>
            <a:ext cx="3629056" cy="323165"/>
          </a:xfrm>
          <a:prstGeom prst="rect">
            <a:avLst/>
          </a:prstGeom>
          <a:noFill/>
        </p:spPr>
        <p:txBody>
          <a:bodyPr wrap="square" rtlCol="0">
            <a:spAutoFit/>
          </a:bodyPr>
          <a:lstStyle/>
          <a:p>
            <a:r>
              <a:rPr lang="en-US" sz="1500" dirty="0" smtClean="0">
                <a:latin typeface="+mj-lt"/>
              </a:rPr>
              <a:t>CITY ACTIONS</a:t>
            </a:r>
            <a:endParaRPr lang="en-US" sz="1500" dirty="0">
              <a:latin typeface="+mj-lt"/>
            </a:endParaRPr>
          </a:p>
        </p:txBody>
      </p:sp>
      <p:sp>
        <p:nvSpPr>
          <p:cNvPr id="16" name="Slide Number Placeholder 15"/>
          <p:cNvSpPr>
            <a:spLocks noGrp="1"/>
          </p:cNvSpPr>
          <p:nvPr>
            <p:ph type="sldNum" sz="quarter" idx="12"/>
          </p:nvPr>
        </p:nvSpPr>
        <p:spPr/>
        <p:txBody>
          <a:bodyPr/>
          <a:lstStyle/>
          <a:p>
            <a:fld id="{82B61C5F-4E7A-444F-A5BB-A480A4589E4D}" type="slidenum">
              <a:rPr lang="en-US" smtClean="0"/>
              <a:pPr/>
              <a:t>10</a:t>
            </a:fld>
            <a:endParaRPr lang="en-US" dirty="0"/>
          </a:p>
        </p:txBody>
      </p:sp>
      <p:sp>
        <p:nvSpPr>
          <p:cNvPr id="17" name="TextBox 16"/>
          <p:cNvSpPr txBox="1"/>
          <p:nvPr/>
        </p:nvSpPr>
        <p:spPr>
          <a:xfrm>
            <a:off x="1066800" y="76200"/>
            <a:ext cx="1066800" cy="1169551"/>
          </a:xfrm>
          <a:prstGeom prst="rect">
            <a:avLst/>
          </a:prstGeom>
          <a:noFill/>
        </p:spPr>
        <p:txBody>
          <a:bodyPr wrap="square" rtlCol="0">
            <a:spAutoFit/>
          </a:bodyPr>
          <a:lstStyle/>
          <a:p>
            <a:r>
              <a:rPr lang="en-US" sz="7000" dirty="0">
                <a:latin typeface="Georgia" pitchFamily="18" charset="0"/>
              </a:rPr>
              <a:t>4</a:t>
            </a:r>
          </a:p>
        </p:txBody>
      </p:sp>
      <p:sp>
        <p:nvSpPr>
          <p:cNvPr id="18" name="TextBox 17"/>
          <p:cNvSpPr txBox="1"/>
          <p:nvPr/>
        </p:nvSpPr>
        <p:spPr>
          <a:xfrm>
            <a:off x="1752600" y="423208"/>
            <a:ext cx="6019800" cy="769441"/>
          </a:xfrm>
          <a:prstGeom prst="rect">
            <a:avLst/>
          </a:prstGeom>
          <a:noFill/>
        </p:spPr>
        <p:txBody>
          <a:bodyPr wrap="square" rtlCol="0">
            <a:spAutoFit/>
          </a:bodyPr>
          <a:lstStyle/>
          <a:p>
            <a:r>
              <a:rPr lang="en-US" sz="2200" b="1" dirty="0" smtClean="0"/>
              <a:t>Ensure an Environment of Public Safety</a:t>
            </a:r>
          </a:p>
          <a:p>
            <a:r>
              <a:rPr lang="en-US" sz="2200" b="1" dirty="0" smtClean="0"/>
              <a:t>and Civility</a:t>
            </a:r>
            <a:endParaRPr lang="en-US" sz="2200" b="1" dirty="0"/>
          </a:p>
        </p:txBody>
      </p:sp>
      <p:sp>
        <p:nvSpPr>
          <p:cNvPr id="19" name="TextBox 18"/>
          <p:cNvSpPr txBox="1"/>
          <p:nvPr/>
        </p:nvSpPr>
        <p:spPr>
          <a:xfrm>
            <a:off x="1795417" y="259884"/>
            <a:ext cx="1938383" cy="276999"/>
          </a:xfrm>
          <a:prstGeom prst="rect">
            <a:avLst/>
          </a:prstGeom>
          <a:noFill/>
        </p:spPr>
        <p:txBody>
          <a:bodyPr wrap="square" rtlCol="0">
            <a:spAutoFit/>
          </a:bodyPr>
          <a:lstStyle/>
          <a:p>
            <a:r>
              <a:rPr lang="en-US" sz="1200" i="1" dirty="0" smtClean="0">
                <a:latin typeface="+mj-lt"/>
              </a:rPr>
              <a:t>City Actions</a:t>
            </a:r>
            <a:endParaRPr lang="en-US" sz="1200" i="1" dirty="0">
              <a:latin typeface="+mj-lt"/>
            </a:endParaRPr>
          </a:p>
        </p:txBody>
      </p:sp>
      <p:sp>
        <p:nvSpPr>
          <p:cNvPr id="20" name="Double Bracket 19"/>
          <p:cNvSpPr/>
          <p:nvPr/>
        </p:nvSpPr>
        <p:spPr>
          <a:xfrm>
            <a:off x="838200" y="381000"/>
            <a:ext cx="6324600" cy="838200"/>
          </a:xfrm>
          <a:prstGeom prst="bracketPair">
            <a:avLst/>
          </a:prstGeom>
          <a:ln w="50800">
            <a:solidFill>
              <a:srgbClr val="A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descr="first thursday.jpg"/>
          <p:cNvPicPr>
            <a:picLocks noChangeAspect="1"/>
          </p:cNvPicPr>
          <p:nvPr/>
        </p:nvPicPr>
        <p:blipFill>
          <a:blip r:embed="rId2" cstate="print"/>
          <a:stretch>
            <a:fillRect/>
          </a:stretch>
        </p:blipFill>
        <p:spPr>
          <a:xfrm>
            <a:off x="1447800" y="6400800"/>
            <a:ext cx="4873064" cy="199352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2819400"/>
            <a:ext cx="6781800" cy="5632311"/>
          </a:xfrm>
          <a:prstGeom prst="rect">
            <a:avLst/>
          </a:prstGeom>
        </p:spPr>
        <p:txBody>
          <a:bodyPr wrap="square">
            <a:spAutoFit/>
          </a:bodyPr>
          <a:lstStyle/>
          <a:p>
            <a:pPr marL="225425" lvl="0" indent="-225425" fontAlgn="base">
              <a:spcBef>
                <a:spcPct val="0"/>
              </a:spcBef>
              <a:spcAft>
                <a:spcPct val="0"/>
              </a:spcAft>
              <a:buFontTx/>
              <a:buAutoNum type="alphaUcPeriod"/>
            </a:pPr>
            <a:r>
              <a:rPr lang="en-US" dirty="0" smtClean="0">
                <a:latin typeface="+mj-lt"/>
                <a:ea typeface="Times New Roman" pitchFamily="18" charset="0"/>
                <a:cs typeface="Times New Roman" pitchFamily="18" charset="0"/>
              </a:rPr>
              <a:t>The City will support a successful North Lot development through its financing and permitting tools.</a:t>
            </a:r>
          </a:p>
          <a:p>
            <a:pPr marL="225425" indent="-225425" fontAlgn="base">
              <a:spcBef>
                <a:spcPct val="0"/>
              </a:spcBef>
              <a:spcAft>
                <a:spcPct val="0"/>
              </a:spcAft>
              <a:buAutoNum type="alphaUcPeriod"/>
            </a:pPr>
            <a:endParaRPr lang="en-US" b="1" dirty="0" smtClean="0">
              <a:solidFill>
                <a:srgbClr val="AC0000"/>
              </a:solidFill>
              <a:latin typeface="+mj-lt"/>
              <a:ea typeface="Times New Roman" pitchFamily="18" charset="0"/>
              <a:cs typeface="Times New Roman" pitchFamily="18" charset="0"/>
            </a:endParaRPr>
          </a:p>
          <a:p>
            <a:pPr marL="225425" indent="-225425" fontAlgn="base">
              <a:spcBef>
                <a:spcPct val="0"/>
              </a:spcBef>
              <a:spcAft>
                <a:spcPct val="0"/>
              </a:spcAft>
              <a:buFontTx/>
              <a:buAutoNum type="alphaUcPeriod"/>
            </a:pPr>
            <a:r>
              <a:rPr lang="en-US" dirty="0" smtClean="0">
                <a:latin typeface="+mj-lt"/>
                <a:ea typeface="Times New Roman" pitchFamily="18" charset="0"/>
                <a:cs typeface="Times New Roman" pitchFamily="18" charset="0"/>
              </a:rPr>
              <a:t>The City will designate an individual to coordinate communications with City departments and the community about construction impacts on parking availability.</a:t>
            </a:r>
          </a:p>
          <a:p>
            <a:pPr marL="225425" lvl="0" indent="-225425" fontAlgn="base">
              <a:spcBef>
                <a:spcPct val="0"/>
              </a:spcBef>
              <a:spcAft>
                <a:spcPct val="0"/>
              </a:spcAft>
              <a:buAutoNum type="alphaUcPeriod"/>
            </a:pPr>
            <a:endParaRPr lang="en-US" b="1" dirty="0" smtClean="0">
              <a:solidFill>
                <a:srgbClr val="AC0000"/>
              </a:solidFill>
              <a:latin typeface="+mj-lt"/>
              <a:ea typeface="Times New Roman" pitchFamily="18" charset="0"/>
              <a:cs typeface="Times New Roman" pitchFamily="18" charset="0"/>
            </a:endParaRPr>
          </a:p>
          <a:p>
            <a:pPr marL="225425" indent="-225425" fontAlgn="base">
              <a:spcBef>
                <a:spcPct val="0"/>
              </a:spcBef>
              <a:spcAft>
                <a:spcPct val="0"/>
              </a:spcAft>
              <a:buFontTx/>
              <a:buAutoNum type="alphaUcPeriod"/>
            </a:pPr>
            <a:r>
              <a:rPr lang="en-US" dirty="0" smtClean="0">
                <a:latin typeface="+mj-lt"/>
                <a:ea typeface="Times New Roman" pitchFamily="18" charset="0"/>
                <a:cs typeface="Times New Roman" pitchFamily="18" charset="0"/>
              </a:rPr>
              <a:t>The City will examine parking usage and rates and adjust according to data collected.</a:t>
            </a:r>
          </a:p>
          <a:p>
            <a:pPr marL="225425" indent="-225425" fontAlgn="base">
              <a:spcBef>
                <a:spcPct val="0"/>
              </a:spcBef>
              <a:spcAft>
                <a:spcPct val="0"/>
              </a:spcAft>
              <a:buAutoNum type="alphaUcPeriod"/>
            </a:pPr>
            <a:endParaRPr lang="en-US" b="1" dirty="0" smtClean="0">
              <a:solidFill>
                <a:srgbClr val="AC0000"/>
              </a:solidFill>
              <a:latin typeface="+mj-lt"/>
              <a:ea typeface="Times New Roman" pitchFamily="18" charset="0"/>
              <a:cs typeface="Times New Roman" pitchFamily="18" charset="0"/>
            </a:endParaRPr>
          </a:p>
          <a:p>
            <a:pPr marL="225425" indent="-225425" fontAlgn="base">
              <a:spcBef>
                <a:spcPct val="0"/>
              </a:spcBef>
              <a:spcAft>
                <a:spcPct val="0"/>
              </a:spcAft>
              <a:buFontTx/>
              <a:buAutoNum type="alphaUcPeriod"/>
            </a:pPr>
            <a:r>
              <a:rPr lang="en-US" dirty="0" smtClean="0">
                <a:latin typeface="+mj-lt"/>
                <a:ea typeface="Times New Roman" pitchFamily="18" charset="0"/>
                <a:cs typeface="Times New Roman" pitchFamily="18" charset="0"/>
              </a:rPr>
              <a:t>The City will re-examine feasibility of a public restroom in Pioneer Square, including Fire Station 10.</a:t>
            </a:r>
          </a:p>
          <a:p>
            <a:pPr marL="682625" lvl="2" indent="-225425" fontAlgn="base">
              <a:spcBef>
                <a:spcPct val="0"/>
              </a:spcBef>
              <a:spcAft>
                <a:spcPct val="0"/>
              </a:spcAft>
              <a:buAutoNum type="alphaUcPeriod"/>
            </a:pPr>
            <a:endParaRPr lang="en-US" b="1" dirty="0" smtClean="0">
              <a:solidFill>
                <a:srgbClr val="AC0000"/>
              </a:solidFill>
              <a:latin typeface="+mj-lt"/>
              <a:ea typeface="Times New Roman" pitchFamily="18" charset="0"/>
              <a:cs typeface="Times New Roman" pitchFamily="18" charset="0"/>
            </a:endParaRPr>
          </a:p>
          <a:p>
            <a:pPr marL="225425" lvl="0" indent="-225425" fontAlgn="base">
              <a:spcBef>
                <a:spcPct val="0"/>
              </a:spcBef>
              <a:spcAft>
                <a:spcPct val="0"/>
              </a:spcAft>
              <a:buFontTx/>
              <a:buAutoNum type="alphaUcPeriod"/>
            </a:pPr>
            <a:r>
              <a:rPr lang="en-US" dirty="0" smtClean="0">
                <a:latin typeface="+mj-lt"/>
                <a:ea typeface="Times New Roman" pitchFamily="18" charset="0"/>
                <a:cs typeface="Times New Roman" pitchFamily="18" charset="0"/>
              </a:rPr>
              <a:t>The City will work with Comcast to expand broadband in Pioneer Square.</a:t>
            </a:r>
          </a:p>
          <a:p>
            <a:pPr marL="236538" lvl="0" indent="-236538" eaLnBrk="0" fontAlgn="base" hangingPunct="0">
              <a:buFont typeface="+mj-lt"/>
              <a:buAutoNum type="alphaUcPeriod"/>
            </a:pPr>
            <a:endParaRPr lang="en-US" b="1" dirty="0" smtClean="0">
              <a:solidFill>
                <a:srgbClr val="AC0000"/>
              </a:solidFill>
              <a:latin typeface="+mj-lt"/>
              <a:ea typeface="Times New Roman" pitchFamily="18" charset="0"/>
              <a:cs typeface="Times New Roman" pitchFamily="18" charset="0"/>
            </a:endParaRPr>
          </a:p>
          <a:p>
            <a:pPr marL="225425" indent="-225425" fontAlgn="base">
              <a:spcBef>
                <a:spcPct val="0"/>
              </a:spcBef>
              <a:spcAft>
                <a:spcPct val="0"/>
              </a:spcAft>
              <a:buFontTx/>
              <a:buAutoNum type="alphaUcPeriod"/>
            </a:pPr>
            <a:r>
              <a:rPr lang="en-US" dirty="0" smtClean="0">
                <a:latin typeface="+mj-lt"/>
                <a:ea typeface="Times New Roman" pitchFamily="18" charset="0"/>
                <a:cs typeface="Times New Roman" pitchFamily="18" charset="0"/>
              </a:rPr>
              <a:t>Street Car service will start in 2013.</a:t>
            </a:r>
          </a:p>
          <a:p>
            <a:pPr marL="236538" indent="-236538" eaLnBrk="0" fontAlgn="base" hangingPunct="0">
              <a:buFont typeface="+mj-lt"/>
              <a:buAutoNum type="alphaUcPeriod"/>
            </a:pPr>
            <a:endParaRPr lang="en-US" b="1" dirty="0" smtClean="0">
              <a:solidFill>
                <a:srgbClr val="AC0000"/>
              </a:solidFill>
              <a:latin typeface="+mj-lt"/>
              <a:ea typeface="Times New Roman" pitchFamily="18" charset="0"/>
              <a:cs typeface="Times New Roman" pitchFamily="18" charset="0"/>
            </a:endParaRPr>
          </a:p>
          <a:p>
            <a:pPr marL="225425" lvl="0" indent="-225425" fontAlgn="base">
              <a:spcBef>
                <a:spcPct val="0"/>
              </a:spcBef>
              <a:spcAft>
                <a:spcPct val="0"/>
              </a:spcAft>
              <a:buFontTx/>
              <a:buAutoNum type="alphaUcPeriod"/>
            </a:pPr>
            <a:r>
              <a:rPr lang="en-US" dirty="0" smtClean="0">
                <a:latin typeface="+mj-lt"/>
                <a:ea typeface="Times New Roman" pitchFamily="18" charset="0"/>
                <a:cs typeface="Times New Roman" pitchFamily="18" charset="0"/>
              </a:rPr>
              <a:t>The City will work with Pioneer </a:t>
            </a:r>
            <a:r>
              <a:rPr lang="en-US" smtClean="0">
                <a:latin typeface="+mj-lt"/>
                <a:ea typeface="Times New Roman" pitchFamily="18" charset="0"/>
                <a:cs typeface="Times New Roman" pitchFamily="18" charset="0"/>
              </a:rPr>
              <a:t>Square artists </a:t>
            </a:r>
            <a:r>
              <a:rPr lang="en-US" dirty="0" smtClean="0">
                <a:latin typeface="+mj-lt"/>
                <a:ea typeface="Times New Roman" pitchFamily="18" charset="0"/>
                <a:cs typeface="Times New Roman" pitchFamily="18" charset="0"/>
              </a:rPr>
              <a:t>to prioritize the retention of artists workspace in the neighborhood.</a:t>
            </a:r>
          </a:p>
        </p:txBody>
      </p:sp>
      <p:sp>
        <p:nvSpPr>
          <p:cNvPr id="12" name="Slide Number Placeholder 11"/>
          <p:cNvSpPr>
            <a:spLocks noGrp="1"/>
          </p:cNvSpPr>
          <p:nvPr>
            <p:ph type="sldNum" sz="quarter" idx="12"/>
          </p:nvPr>
        </p:nvSpPr>
        <p:spPr/>
        <p:txBody>
          <a:bodyPr/>
          <a:lstStyle/>
          <a:p>
            <a:r>
              <a:rPr lang="en-US" dirty="0" smtClean="0"/>
              <a:t>7</a:t>
            </a:r>
            <a:endParaRPr lang="en-US" dirty="0"/>
          </a:p>
        </p:txBody>
      </p:sp>
      <p:sp>
        <p:nvSpPr>
          <p:cNvPr id="15" name="Rectangle 14"/>
          <p:cNvSpPr/>
          <p:nvPr/>
        </p:nvSpPr>
        <p:spPr>
          <a:xfrm>
            <a:off x="0" y="1808202"/>
            <a:ext cx="7772399" cy="553998"/>
          </a:xfrm>
          <a:prstGeom prst="rect">
            <a:avLst/>
          </a:prstGeom>
        </p:spPr>
        <p:txBody>
          <a:bodyPr wrap="square">
            <a:spAutoFit/>
          </a:bodyPr>
          <a:lstStyle/>
          <a:p>
            <a:pPr lvl="0" algn="ctr" fontAlgn="base">
              <a:spcBef>
                <a:spcPct val="0"/>
              </a:spcBef>
              <a:spcAft>
                <a:spcPct val="0"/>
              </a:spcAft>
            </a:pPr>
            <a:r>
              <a:rPr lang="en-US" sz="3000" dirty="0" smtClean="0">
                <a:cs typeface="Times New Roman" pitchFamily="18" charset="0"/>
              </a:rPr>
              <a:t>Looking Ahead</a:t>
            </a:r>
            <a:endParaRPr lang="en-US" sz="3000" dirty="0"/>
          </a:p>
        </p:txBody>
      </p:sp>
      <p:sp>
        <p:nvSpPr>
          <p:cNvPr id="16" name="Double Bracket 15"/>
          <p:cNvSpPr/>
          <p:nvPr/>
        </p:nvSpPr>
        <p:spPr>
          <a:xfrm>
            <a:off x="2514600" y="1828800"/>
            <a:ext cx="2667000" cy="533400"/>
          </a:xfrm>
          <a:prstGeom prst="bracketPair">
            <a:avLst/>
          </a:prstGeom>
          <a:ln w="50800">
            <a:solidFill>
              <a:srgbClr val="006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0" y="609600"/>
            <a:ext cx="7772400" cy="861774"/>
          </a:xfrm>
          <a:prstGeom prst="rect">
            <a:avLst/>
          </a:prstGeom>
          <a:noFill/>
        </p:spPr>
        <p:txBody>
          <a:bodyPr wrap="square" rtlCol="0">
            <a:spAutoFit/>
          </a:bodyPr>
          <a:lstStyle/>
          <a:p>
            <a:pPr algn="ctr"/>
            <a:r>
              <a:rPr lang="en-US" b="1" dirty="0" smtClean="0"/>
              <a:t>Pioneer Square 2015</a:t>
            </a:r>
          </a:p>
          <a:p>
            <a:pPr algn="ctr"/>
            <a:endParaRPr lang="en-US" sz="1400" dirty="0" smtClean="0"/>
          </a:p>
          <a:p>
            <a:pPr algn="ctr"/>
            <a:r>
              <a:rPr lang="en-US" b="1" dirty="0" smtClean="0"/>
              <a:t>A</a:t>
            </a:r>
            <a:r>
              <a:rPr lang="en-US" dirty="0" smtClean="0"/>
              <a:t> </a:t>
            </a:r>
            <a:r>
              <a:rPr lang="en-US" b="1" dirty="0" smtClean="0"/>
              <a:t>Strategy for Seattle’s</a:t>
            </a:r>
            <a:r>
              <a:rPr lang="en-US" dirty="0" smtClean="0"/>
              <a:t> </a:t>
            </a:r>
            <a:r>
              <a:rPr lang="en-US" b="1" dirty="0" smtClean="0"/>
              <a:t>First Neighborhood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 y="1981200"/>
            <a:ext cx="7086600" cy="7725192"/>
          </a:xfrm>
          <a:prstGeom prst="rect">
            <a:avLst/>
          </a:prstGeom>
        </p:spPr>
        <p:txBody>
          <a:bodyPr wrap="square">
            <a:spAutoFit/>
          </a:bodyPr>
          <a:lstStyle/>
          <a:p>
            <a:r>
              <a:rPr lang="en-US" sz="1600" dirty="0" smtClean="0"/>
              <a:t>The Pioneer Square Commercial District Revitalization Project is an initiative to improve the overall business health of Pioneer Square.  </a:t>
            </a:r>
          </a:p>
          <a:p>
            <a:endParaRPr lang="en-US" sz="1600" dirty="0" smtClean="0"/>
          </a:p>
          <a:p>
            <a:r>
              <a:rPr lang="en-US" sz="1600" dirty="0" smtClean="0"/>
              <a:t>The project began in December 2009 with an analysis of Pioneer Square’s economy and the neighborhood’s major business needs and opportunities.  Over the next six months, members of the Pioneer Square business community met to discuss these priorities and the actions needed to create a vibrant and robust commercial business district.  </a:t>
            </a:r>
          </a:p>
          <a:p>
            <a:endParaRPr lang="en-US" sz="1600" dirty="0" smtClean="0"/>
          </a:p>
          <a:p>
            <a:r>
              <a:rPr lang="en-US" sz="1600" dirty="0" smtClean="0"/>
              <a:t>The outcome was a set of actionable community and city strategies to address key issues around business retention and growth, retail mix, and business capacity in Pioneer Square, released June 2010 as </a:t>
            </a:r>
            <a:r>
              <a:rPr lang="en-US" sz="1600" i="1" dirty="0" smtClean="0"/>
              <a:t>Pioneer Square 2015, A Strategy for Seattle’s First Neighborhood</a:t>
            </a:r>
            <a:r>
              <a:rPr lang="en-US" sz="1600" dirty="0" smtClean="0"/>
              <a:t>.  </a:t>
            </a:r>
          </a:p>
          <a:p>
            <a:endParaRPr lang="en-US" sz="1600" dirty="0" smtClean="0"/>
          </a:p>
          <a:p>
            <a:r>
              <a:rPr lang="en-US" sz="1600" dirty="0" smtClean="0"/>
              <a:t>This is a one-year highlight of the Community and City’s progress to date in the following goal areas, and lays out the City’s priorities for the rest of 2011:</a:t>
            </a:r>
          </a:p>
          <a:p>
            <a:endParaRPr lang="en-US" sz="1600" dirty="0" smtClean="0"/>
          </a:p>
          <a:p>
            <a:r>
              <a:rPr lang="en-US" sz="1600" dirty="0" smtClean="0"/>
              <a:t> Community Actions:</a:t>
            </a:r>
          </a:p>
          <a:p>
            <a:pPr marL="795338" lvl="1" indent="-338138">
              <a:buAutoNum type="arabicParenR"/>
            </a:pPr>
            <a:r>
              <a:rPr lang="en-US" sz="1600" dirty="0" smtClean="0"/>
              <a:t>Actively Engage Businesses in Supporting Economic Growth</a:t>
            </a:r>
          </a:p>
          <a:p>
            <a:pPr marL="795338" lvl="1" indent="-338138">
              <a:buAutoNum type="arabicParenR"/>
            </a:pPr>
            <a:r>
              <a:rPr lang="en-US" sz="1600" dirty="0" smtClean="0"/>
              <a:t>Build the Neighborhood’s Organizational Development and Advocacy Capacity</a:t>
            </a:r>
          </a:p>
          <a:p>
            <a:pPr marL="795338" lvl="1" indent="-338138">
              <a:buAutoNum type="arabicParenR"/>
            </a:pPr>
            <a:r>
              <a:rPr lang="en-US" sz="1600" dirty="0" smtClean="0"/>
              <a:t>Focus on the District’s Historic Building Assets and Enhance the Build Environment</a:t>
            </a:r>
          </a:p>
          <a:p>
            <a:pPr marL="795338" lvl="1" indent="-338138">
              <a:buAutoNum type="arabicParenR"/>
            </a:pPr>
            <a:r>
              <a:rPr lang="en-US" sz="1600" dirty="0" smtClean="0"/>
              <a:t>Effectively Market, Brand and Promote Pioneer Square</a:t>
            </a:r>
          </a:p>
          <a:p>
            <a:pPr marL="463550" lvl="1" indent="-463550"/>
            <a:r>
              <a:rPr lang="en-US" sz="1600" dirty="0" smtClean="0"/>
              <a:t>City Actions</a:t>
            </a:r>
          </a:p>
          <a:p>
            <a:pPr marL="795338" lvl="1" indent="-338138">
              <a:buAutoNum type="arabicParenR"/>
            </a:pPr>
            <a:r>
              <a:rPr lang="en-US" sz="1600" dirty="0" smtClean="0"/>
              <a:t>Support Pioneer Square’s Historic Buildings and a Positive Development Environment</a:t>
            </a:r>
          </a:p>
          <a:p>
            <a:pPr marL="803275" indent="-346075"/>
            <a:r>
              <a:rPr lang="en-US" sz="1600" dirty="0" smtClean="0"/>
              <a:t>2)	Provide Economic Development Support and Investment</a:t>
            </a:r>
          </a:p>
          <a:p>
            <a:pPr marL="803275" indent="-346075"/>
            <a:r>
              <a:rPr lang="en-US" sz="1600" dirty="0" smtClean="0"/>
              <a:t>3)	Provide Supportive Utility, Parking, and Transportation Infrastructure</a:t>
            </a:r>
          </a:p>
          <a:p>
            <a:pPr marL="803275" indent="-346075"/>
            <a:r>
              <a:rPr lang="en-US" sz="1600" dirty="0" smtClean="0"/>
              <a:t>4)	Ensure an Environment of Public Safety and Civility</a:t>
            </a:r>
          </a:p>
          <a:p>
            <a:pPr marL="803275" indent="-346075"/>
            <a:r>
              <a:rPr lang="en-US" sz="1600" dirty="0" smtClean="0"/>
              <a:t>5)	Looking Ahead</a:t>
            </a:r>
            <a:endParaRPr lang="en-US" sz="1600" dirty="0"/>
          </a:p>
        </p:txBody>
      </p:sp>
      <p:sp>
        <p:nvSpPr>
          <p:cNvPr id="12" name="Slide Number Placeholder 11"/>
          <p:cNvSpPr>
            <a:spLocks noGrp="1"/>
          </p:cNvSpPr>
          <p:nvPr>
            <p:ph type="sldNum" sz="quarter" idx="12"/>
          </p:nvPr>
        </p:nvSpPr>
        <p:spPr/>
        <p:txBody>
          <a:bodyPr/>
          <a:lstStyle/>
          <a:p>
            <a:r>
              <a:rPr lang="en-US" dirty="0" smtClean="0"/>
              <a:t>2</a:t>
            </a:r>
            <a:endParaRPr lang="en-US" dirty="0"/>
          </a:p>
        </p:txBody>
      </p:sp>
      <p:sp>
        <p:nvSpPr>
          <p:cNvPr id="15" name="Rectangle 14"/>
          <p:cNvSpPr/>
          <p:nvPr/>
        </p:nvSpPr>
        <p:spPr>
          <a:xfrm>
            <a:off x="3048001" y="1198602"/>
            <a:ext cx="1828800" cy="553998"/>
          </a:xfrm>
          <a:prstGeom prst="rect">
            <a:avLst/>
          </a:prstGeom>
        </p:spPr>
        <p:txBody>
          <a:bodyPr wrap="square">
            <a:spAutoFit/>
          </a:bodyPr>
          <a:lstStyle/>
          <a:p>
            <a:pPr lvl="0" algn="ctr" fontAlgn="base">
              <a:spcBef>
                <a:spcPct val="0"/>
              </a:spcBef>
              <a:spcAft>
                <a:spcPct val="0"/>
              </a:spcAft>
            </a:pPr>
            <a:r>
              <a:rPr lang="en-US" sz="3000" dirty="0" smtClean="0">
                <a:cs typeface="Times New Roman" pitchFamily="18" charset="0"/>
              </a:rPr>
              <a:t>Overview</a:t>
            </a:r>
            <a:endParaRPr lang="en-US" sz="3000" dirty="0"/>
          </a:p>
        </p:txBody>
      </p:sp>
      <p:sp>
        <p:nvSpPr>
          <p:cNvPr id="16" name="Double Bracket 15"/>
          <p:cNvSpPr/>
          <p:nvPr/>
        </p:nvSpPr>
        <p:spPr>
          <a:xfrm>
            <a:off x="3048000" y="1219200"/>
            <a:ext cx="1828800" cy="533400"/>
          </a:xfrm>
          <a:prstGeom prst="bracketPair">
            <a:avLst/>
          </a:prstGeom>
          <a:ln w="50800">
            <a:solidFill>
              <a:srgbClr val="006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0" y="228600"/>
            <a:ext cx="7772400" cy="861774"/>
          </a:xfrm>
          <a:prstGeom prst="rect">
            <a:avLst/>
          </a:prstGeom>
          <a:noFill/>
        </p:spPr>
        <p:txBody>
          <a:bodyPr wrap="square" rtlCol="0">
            <a:spAutoFit/>
          </a:bodyPr>
          <a:lstStyle/>
          <a:p>
            <a:pPr algn="ctr"/>
            <a:r>
              <a:rPr lang="en-US" b="1" dirty="0" smtClean="0"/>
              <a:t>Pioneer Square 2015</a:t>
            </a:r>
          </a:p>
          <a:p>
            <a:pPr algn="ctr"/>
            <a:endParaRPr lang="en-US" sz="1400" dirty="0" smtClean="0"/>
          </a:p>
          <a:p>
            <a:pPr algn="ctr"/>
            <a:r>
              <a:rPr lang="en-US" b="1" dirty="0" smtClean="0"/>
              <a:t>A</a:t>
            </a:r>
            <a:r>
              <a:rPr lang="en-US" dirty="0" smtClean="0"/>
              <a:t> </a:t>
            </a:r>
            <a:r>
              <a:rPr lang="en-US" b="1" dirty="0" smtClean="0"/>
              <a:t>Strategy for Seattle’s</a:t>
            </a:r>
            <a:r>
              <a:rPr lang="en-US" dirty="0" smtClean="0"/>
              <a:t> </a:t>
            </a:r>
            <a:r>
              <a:rPr lang="en-US" b="1" dirty="0" smtClean="0"/>
              <a:t>First Neighborhood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914400" y="1367418"/>
            <a:ext cx="6096000" cy="59477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500" b="1" i="0" u="none" strike="noStrike" cap="none" normalizeH="0" baseline="0" dirty="0" smtClean="0">
                <a:ln>
                  <a:noFill/>
                </a:ln>
                <a:solidFill>
                  <a:srgbClr val="0060A8"/>
                </a:solidFill>
                <a:effectLst/>
                <a:latin typeface="Calibri" pitchFamily="34" charset="0"/>
                <a:ea typeface="Times New Roman" pitchFamily="18" charset="0"/>
                <a:cs typeface="Times New Roman" pitchFamily="18" charset="0"/>
              </a:rPr>
              <a:t>A. </a:t>
            </a:r>
            <a:r>
              <a:rPr kumimoji="0" lang="en-US" sz="1500" b="1" i="0" u="none" strike="noStrike" cap="none" normalizeH="0" dirty="0" smtClean="0">
                <a:ln>
                  <a:noFill/>
                </a:ln>
                <a:solidFill>
                  <a:srgbClr val="0060A8"/>
                </a:solidFill>
                <a:effectLst/>
                <a:latin typeface="Calibri" pitchFamily="34" charset="0"/>
                <a:ea typeface="Times New Roman" pitchFamily="18" charset="0"/>
                <a:cs typeface="Times New Roman" pitchFamily="18" charset="0"/>
              </a:rPr>
              <a:t> </a:t>
            </a:r>
            <a:r>
              <a:rPr kumimoji="0" lang="en-US" sz="1500" b="1" i="0" u="none" strike="noStrike" cap="none" normalizeH="0" baseline="0" dirty="0" smtClean="0">
                <a:ln>
                  <a:noFill/>
                </a:ln>
                <a:solidFill>
                  <a:srgbClr val="0060A8"/>
                </a:solidFill>
                <a:effectLst/>
                <a:latin typeface="Calibri" pitchFamily="34" charset="0"/>
                <a:ea typeface="Times New Roman" pitchFamily="18" charset="0"/>
                <a:cs typeface="Times New Roman" pitchFamily="18" charset="0"/>
              </a:rPr>
              <a:t>Support Existing and Emerging Economic Clusters </a:t>
            </a:r>
            <a:endParaRPr kumimoji="0" lang="en-US" sz="1500" b="0" i="0" u="none" strike="noStrike" cap="none" normalizeH="0" baseline="0" dirty="0" smtClean="0">
              <a:ln>
                <a:noFill/>
              </a:ln>
              <a:solidFill>
                <a:srgbClr val="0060A8"/>
              </a:solidFill>
              <a:effectLst/>
              <a:latin typeface="Arial" pitchFamily="34" charset="0"/>
            </a:endParaRPr>
          </a:p>
          <a:p>
            <a:pPr lvl="2" indent="-274320">
              <a:spcBef>
                <a:spcPts val="300"/>
              </a:spcBef>
              <a:buFont typeface="Arial" pitchFamily="34" charset="0"/>
              <a:buChar char="•"/>
            </a:pPr>
            <a:r>
              <a:rPr lang="en-US" sz="1200" dirty="0" smtClean="0"/>
              <a:t>Communication and outreach on-going Alliance activity</a:t>
            </a:r>
          </a:p>
          <a:p>
            <a:pPr lvl="2" indent="-274320">
              <a:spcBef>
                <a:spcPts val="300"/>
              </a:spcBef>
              <a:buFont typeface="Arial" pitchFamily="34" charset="0"/>
              <a:buChar char="•"/>
            </a:pPr>
            <a:r>
              <a:rPr lang="en-US" sz="1200" dirty="0" smtClean="0"/>
              <a:t>Increase in use of social media and advertising</a:t>
            </a:r>
          </a:p>
          <a:p>
            <a:pPr lvl="2" indent="-274320">
              <a:spcBef>
                <a:spcPts val="300"/>
              </a:spcBef>
              <a:buFont typeface="Arial" pitchFamily="34" charset="0"/>
              <a:buChar char="•"/>
            </a:pPr>
            <a:r>
              <a:rPr lang="en-US" sz="1200" dirty="0" smtClean="0"/>
              <a:t>Increase in retail and First Thursday promotion in 2011</a:t>
            </a:r>
          </a:p>
          <a:p>
            <a:pPr lvl="2" indent="-274320">
              <a:spcBef>
                <a:spcPts val="300"/>
              </a:spcBef>
              <a:buFont typeface="Arial" pitchFamily="34" charset="0"/>
              <a:buChar char="•"/>
            </a:pPr>
            <a:r>
              <a:rPr lang="en-US" sz="1200" dirty="0" smtClean="0"/>
              <a:t>Continued outreach and inclusion of various constituencies</a:t>
            </a:r>
          </a:p>
          <a:p>
            <a:pPr lvl="2" indent="-274320">
              <a:spcBef>
                <a:spcPts val="300"/>
              </a:spcBef>
              <a:buFont typeface="Arial" pitchFamily="34" charset="0"/>
              <a:buChar char="•"/>
            </a:pPr>
            <a:r>
              <a:rPr lang="en-US" sz="1200" dirty="0" smtClean="0"/>
              <a:t>Promotion Committee meets monthly and hosts promotions and events; Madame Damnable Cocktail Crawl, Seattle Square, Holiday</a:t>
            </a:r>
          </a:p>
          <a:p>
            <a:pPr lvl="2" indent="-274320">
              <a:spcBef>
                <a:spcPts val="300"/>
              </a:spcBef>
              <a:buFont typeface="Arial" pitchFamily="34" charset="0"/>
              <a:buChar char="•"/>
            </a:pPr>
            <a:r>
              <a:rPr lang="en-US" sz="1200" dirty="0" smtClean="0"/>
              <a:t>Alliance staff and volunteers working on retail plan for neighborhood and building district capacity to recruit and retain independent retail</a:t>
            </a:r>
          </a:p>
          <a:p>
            <a:pPr lvl="2" indent="-274320">
              <a:spcBef>
                <a:spcPts val="300"/>
              </a:spcBef>
              <a:buFont typeface="Arial" pitchFamily="34" charset="0"/>
              <a:buChar char="•"/>
            </a:pPr>
            <a:r>
              <a:rPr lang="en-US" sz="1200" dirty="0" smtClean="0"/>
              <a:t>Partner with WSDOT to open tourist/project information center in neighborhood</a:t>
            </a:r>
          </a:p>
          <a:p>
            <a:pPr marL="280988" marR="0" lvl="0" indent="-280988" algn="l" defTabSz="914400" rtl="0" eaLnBrk="0" fontAlgn="base" latinLnBrk="0" hangingPunct="0">
              <a:lnSpc>
                <a:spcPct val="100000"/>
              </a:lnSpc>
              <a:spcBef>
                <a:spcPct val="0"/>
              </a:spcBef>
              <a:spcAft>
                <a:spcPct val="0"/>
              </a:spcAft>
              <a:buClrTx/>
              <a:buSzTx/>
              <a:tabLst/>
            </a:pPr>
            <a:endParaRPr kumimoji="0" lang="en-US" sz="15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500" b="1" i="0" u="none" strike="noStrike" cap="none" normalizeH="0" baseline="0" dirty="0" smtClean="0">
                <a:ln>
                  <a:noFill/>
                </a:ln>
                <a:solidFill>
                  <a:srgbClr val="0060A8"/>
                </a:solidFill>
                <a:effectLst/>
                <a:latin typeface="Calibri" pitchFamily="34" charset="0"/>
                <a:ea typeface="Times New Roman" pitchFamily="18" charset="0"/>
                <a:cs typeface="Times New Roman" pitchFamily="18" charset="0"/>
              </a:rPr>
              <a:t>B. Research and Inventory the Businesses and Nonprofit Organizations </a:t>
            </a:r>
          </a:p>
          <a:p>
            <a:pPr marL="0" marR="0" lvl="0" indent="0" algn="l" defTabSz="914400" rtl="0" eaLnBrk="0" fontAlgn="base" latinLnBrk="0" hangingPunct="0">
              <a:lnSpc>
                <a:spcPct val="100000"/>
              </a:lnSpc>
              <a:spcBef>
                <a:spcPct val="0"/>
              </a:spcBef>
              <a:spcAft>
                <a:spcPct val="0"/>
              </a:spcAft>
              <a:buClrTx/>
              <a:buSzTx/>
              <a:tabLst/>
            </a:pPr>
            <a:r>
              <a:rPr lang="en-US" sz="1500" b="1" dirty="0" smtClean="0">
                <a:solidFill>
                  <a:srgbClr val="0060A8"/>
                </a:solidFill>
                <a:latin typeface="Calibri" pitchFamily="34" charset="0"/>
                <a:ea typeface="Times New Roman" pitchFamily="18" charset="0"/>
                <a:cs typeface="Times New Roman" pitchFamily="18" charset="0"/>
              </a:rPr>
              <a:t>     </a:t>
            </a:r>
            <a:r>
              <a:rPr kumimoji="0" lang="en-US" sz="1500" b="1" i="0" u="none" strike="noStrike" cap="none" normalizeH="0" baseline="0" dirty="0" smtClean="0">
                <a:ln>
                  <a:noFill/>
                </a:ln>
                <a:solidFill>
                  <a:srgbClr val="0060A8"/>
                </a:solidFill>
                <a:effectLst/>
                <a:latin typeface="Calibri" pitchFamily="34" charset="0"/>
                <a:ea typeface="Times New Roman" pitchFamily="18" charset="0"/>
                <a:cs typeface="Times New Roman" pitchFamily="18" charset="0"/>
              </a:rPr>
              <a:t>to Understand “Who is in Pioneer Square” and Accurately Characterize </a:t>
            </a:r>
          </a:p>
          <a:p>
            <a:pPr marL="0" marR="0" lvl="0" indent="0" algn="l" defTabSz="914400" rtl="0" eaLnBrk="0" fontAlgn="base" latinLnBrk="0" hangingPunct="0">
              <a:lnSpc>
                <a:spcPct val="100000"/>
              </a:lnSpc>
              <a:spcBef>
                <a:spcPct val="0"/>
              </a:spcBef>
              <a:spcAft>
                <a:spcPct val="0"/>
              </a:spcAft>
              <a:buClrTx/>
              <a:buSzTx/>
              <a:tabLst/>
            </a:pPr>
            <a:r>
              <a:rPr lang="en-US" sz="1500" b="1" dirty="0" smtClean="0">
                <a:solidFill>
                  <a:srgbClr val="0060A8"/>
                </a:solidFill>
                <a:latin typeface="Calibri" pitchFamily="34" charset="0"/>
                <a:ea typeface="Times New Roman" pitchFamily="18" charset="0"/>
                <a:cs typeface="Times New Roman" pitchFamily="18" charset="0"/>
              </a:rPr>
              <a:t>     </a:t>
            </a:r>
            <a:r>
              <a:rPr kumimoji="0" lang="en-US" sz="1500" b="1" i="0" u="none" strike="noStrike" cap="none" normalizeH="0" baseline="0" dirty="0" smtClean="0">
                <a:ln>
                  <a:noFill/>
                </a:ln>
                <a:solidFill>
                  <a:srgbClr val="0060A8"/>
                </a:solidFill>
                <a:effectLst/>
                <a:latin typeface="Calibri" pitchFamily="34" charset="0"/>
                <a:ea typeface="Times New Roman" pitchFamily="18" charset="0"/>
                <a:cs typeface="Times New Roman" pitchFamily="18" charset="0"/>
              </a:rPr>
              <a:t>the Economy</a:t>
            </a:r>
            <a:endParaRPr kumimoji="0" lang="en-US" sz="1500" b="0" i="0" u="none" strike="noStrike" cap="none" normalizeH="0" baseline="0" dirty="0" smtClean="0">
              <a:ln>
                <a:noFill/>
              </a:ln>
              <a:solidFill>
                <a:srgbClr val="0060A8"/>
              </a:solidFill>
              <a:effectLst/>
              <a:latin typeface="Arial" pitchFamily="34" charset="0"/>
            </a:endParaRPr>
          </a:p>
          <a:p>
            <a:pPr marL="914400" lvl="0" indent="-274320">
              <a:spcBef>
                <a:spcPts val="300"/>
              </a:spcBef>
              <a:buFont typeface="Arial" pitchFamily="34" charset="0"/>
              <a:buChar char="•"/>
            </a:pPr>
            <a:r>
              <a:rPr lang="en-US" sz="1200" dirty="0" smtClean="0"/>
              <a:t>Comprehensive business inventory completed during summer 2010; report of economy distributed</a:t>
            </a:r>
          </a:p>
          <a:p>
            <a:pPr marL="914400" lvl="0" indent="-274320">
              <a:spcBef>
                <a:spcPts val="300"/>
              </a:spcBef>
              <a:buFont typeface="Arial" pitchFamily="34" charset="0"/>
              <a:buChar char="•"/>
            </a:pPr>
            <a:r>
              <a:rPr lang="en-US" sz="1200" dirty="0" smtClean="0"/>
              <a:t>Analysis of tech cluster completed in June 2011; will be distributed summer 2011</a:t>
            </a:r>
          </a:p>
          <a:p>
            <a:pPr marL="914400" lvl="0" indent="-274320">
              <a:spcBef>
                <a:spcPts val="300"/>
              </a:spcBef>
              <a:buFont typeface="Arial" pitchFamily="34" charset="0"/>
              <a:buChar char="•"/>
            </a:pPr>
            <a:r>
              <a:rPr lang="en-US" sz="1200" dirty="0" smtClean="0"/>
              <a:t>Business inventory will be updated during 3</a:t>
            </a:r>
            <a:r>
              <a:rPr lang="en-US" sz="1200" baseline="30000" dirty="0" smtClean="0"/>
              <a:t>rd</a:t>
            </a:r>
            <a:r>
              <a:rPr lang="en-US" sz="1200" dirty="0" smtClean="0"/>
              <a:t> and 4</a:t>
            </a:r>
            <a:r>
              <a:rPr lang="en-US" sz="1200" baseline="30000" dirty="0" smtClean="0"/>
              <a:t>th</a:t>
            </a:r>
            <a:r>
              <a:rPr lang="en-US" sz="1200" dirty="0" smtClean="0"/>
              <a:t> quarters of 2011</a:t>
            </a:r>
          </a:p>
          <a:p>
            <a:pPr marL="514350" marR="0" lvl="0" indent="-228600" algn="l" defTabSz="914400" rtl="0" eaLnBrk="0" fontAlgn="base" latinLnBrk="0" hangingPunct="0">
              <a:lnSpc>
                <a:spcPct val="100000"/>
              </a:lnSpc>
              <a:spcBef>
                <a:spcPct val="0"/>
              </a:spcBef>
              <a:spcAft>
                <a:spcPct val="0"/>
              </a:spcAft>
              <a:buClrTx/>
              <a:buSzTx/>
              <a:tabLst/>
            </a:pPr>
            <a:endParaRPr kumimoji="0" lang="en-US" sz="15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228600" lvl="0" indent="-228600" eaLnBrk="0" fontAlgn="base" hangingPunct="0">
              <a:spcBef>
                <a:spcPct val="0"/>
              </a:spcBef>
              <a:spcAft>
                <a:spcPct val="0"/>
              </a:spcAft>
            </a:pPr>
            <a:r>
              <a:rPr lang="en-US" sz="1500" b="1" dirty="0" smtClean="0">
                <a:solidFill>
                  <a:srgbClr val="0060A8"/>
                </a:solidFill>
                <a:ea typeface="Times New Roman" pitchFamily="18" charset="0"/>
                <a:cs typeface="Times New Roman" pitchFamily="18" charset="0"/>
              </a:rPr>
              <a:t>C.  Meet with Businesses Individually and In Groups to Engage Them,  Solicit Their Needs for Business  Retention and Expansion</a:t>
            </a:r>
            <a:endParaRPr lang="en-US" sz="1500" dirty="0" smtClean="0">
              <a:solidFill>
                <a:srgbClr val="0060A8"/>
              </a:solidFill>
            </a:endParaRPr>
          </a:p>
          <a:p>
            <a:pPr marL="914400" lvl="0" indent="-274320">
              <a:spcBef>
                <a:spcPts val="300"/>
              </a:spcBef>
              <a:buFont typeface="Arial" pitchFamily="34" charset="0"/>
              <a:buChar char="•"/>
            </a:pPr>
            <a:r>
              <a:rPr lang="en-US" sz="1200" dirty="0" smtClean="0"/>
              <a:t>Business needs solicited in annual survey </a:t>
            </a:r>
          </a:p>
          <a:p>
            <a:pPr marL="914400" lvl="0" indent="-274320">
              <a:spcBef>
                <a:spcPts val="300"/>
              </a:spcBef>
              <a:buFont typeface="Arial" pitchFamily="34" charset="0"/>
              <a:buChar char="•"/>
            </a:pPr>
            <a:r>
              <a:rPr lang="en-US" sz="1200" dirty="0" smtClean="0"/>
              <a:t>More frequent and formal neighborhood updates have begun</a:t>
            </a:r>
          </a:p>
          <a:p>
            <a:pPr marL="914400" lvl="0" indent="-274320">
              <a:spcBef>
                <a:spcPts val="300"/>
              </a:spcBef>
              <a:buFont typeface="Arial" pitchFamily="34" charset="0"/>
              <a:buChar char="•"/>
            </a:pPr>
            <a:r>
              <a:rPr lang="en-US" sz="1200" dirty="0" smtClean="0"/>
              <a:t>Alliance hosted numerous neighborhood forums: Trail to Treasure, King Street Station Hub, AWVRP, Parking, etc</a:t>
            </a:r>
          </a:p>
          <a:p>
            <a:pPr marL="514350" marR="0" lvl="0" indent="-228600" algn="l" defTabSz="914400" rtl="0" eaLnBrk="0" fontAlgn="base" latinLnBrk="0" hangingPunct="0">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p:txBody>
      </p:sp>
      <p:pic>
        <p:nvPicPr>
          <p:cNvPr id="12290" name="Picture 2" descr="C:\Documents and Settings\BeecheS\Desktop\Pioneer Square Report\rug gallery.jpg"/>
          <p:cNvPicPr>
            <a:picLocks noChangeAspect="1" noChangeArrowheads="1"/>
          </p:cNvPicPr>
          <p:nvPr/>
        </p:nvPicPr>
        <p:blipFill>
          <a:blip r:embed="rId2" cstate="print"/>
          <a:srcRect/>
          <a:stretch>
            <a:fillRect/>
          </a:stretch>
        </p:blipFill>
        <p:spPr bwMode="auto">
          <a:xfrm>
            <a:off x="1100588" y="7315200"/>
            <a:ext cx="1217480" cy="1828048"/>
          </a:xfrm>
          <a:prstGeom prst="rect">
            <a:avLst/>
          </a:prstGeom>
          <a:noFill/>
          <a:ln>
            <a:solidFill>
              <a:schemeClr val="tx1"/>
            </a:solidFill>
          </a:ln>
        </p:spPr>
      </p:pic>
      <p:pic>
        <p:nvPicPr>
          <p:cNvPr id="4098" name="Picture 2" descr="C:\Documents and Settings\BeecheS\Desktop\Pioneer Square Report\first thursday.jpg"/>
          <p:cNvPicPr>
            <a:picLocks noChangeAspect="1" noChangeArrowheads="1"/>
          </p:cNvPicPr>
          <p:nvPr/>
        </p:nvPicPr>
        <p:blipFill>
          <a:blip r:embed="rId3" cstate="print"/>
          <a:srcRect/>
          <a:stretch>
            <a:fillRect/>
          </a:stretch>
        </p:blipFill>
        <p:spPr bwMode="auto">
          <a:xfrm>
            <a:off x="2590800" y="7315201"/>
            <a:ext cx="4419600" cy="1841500"/>
          </a:xfrm>
          <a:prstGeom prst="rect">
            <a:avLst/>
          </a:prstGeom>
          <a:noFill/>
          <a:ln>
            <a:solidFill>
              <a:schemeClr val="tx1"/>
            </a:solidFill>
          </a:ln>
        </p:spPr>
      </p:pic>
      <p:sp>
        <p:nvSpPr>
          <p:cNvPr id="24" name="Slide Number Placeholder 23"/>
          <p:cNvSpPr>
            <a:spLocks noGrp="1"/>
          </p:cNvSpPr>
          <p:nvPr>
            <p:ph type="sldNum" sz="quarter" idx="12"/>
          </p:nvPr>
        </p:nvSpPr>
        <p:spPr/>
        <p:txBody>
          <a:bodyPr/>
          <a:lstStyle/>
          <a:p>
            <a:fld id="{82B61C5F-4E7A-444F-A5BB-A480A4589E4D}" type="slidenum">
              <a:rPr lang="en-US" smtClean="0"/>
              <a:pPr/>
              <a:t>3</a:t>
            </a:fld>
            <a:endParaRPr lang="en-US"/>
          </a:p>
        </p:txBody>
      </p:sp>
      <p:sp>
        <p:nvSpPr>
          <p:cNvPr id="15" name="TextBox 14"/>
          <p:cNvSpPr txBox="1"/>
          <p:nvPr/>
        </p:nvSpPr>
        <p:spPr>
          <a:xfrm>
            <a:off x="1066800" y="76200"/>
            <a:ext cx="1066800" cy="1169551"/>
          </a:xfrm>
          <a:prstGeom prst="rect">
            <a:avLst/>
          </a:prstGeom>
          <a:noFill/>
        </p:spPr>
        <p:txBody>
          <a:bodyPr wrap="square" rtlCol="0">
            <a:spAutoFit/>
          </a:bodyPr>
          <a:lstStyle/>
          <a:p>
            <a:r>
              <a:rPr lang="en-US" sz="7000" dirty="0">
                <a:latin typeface="Georgia" pitchFamily="18" charset="0"/>
              </a:rPr>
              <a:t>1</a:t>
            </a:r>
          </a:p>
        </p:txBody>
      </p:sp>
      <p:sp>
        <p:nvSpPr>
          <p:cNvPr id="16" name="TextBox 15"/>
          <p:cNvSpPr txBox="1"/>
          <p:nvPr/>
        </p:nvSpPr>
        <p:spPr>
          <a:xfrm>
            <a:off x="1752600" y="423208"/>
            <a:ext cx="6019800" cy="769441"/>
          </a:xfrm>
          <a:prstGeom prst="rect">
            <a:avLst/>
          </a:prstGeom>
          <a:noFill/>
        </p:spPr>
        <p:txBody>
          <a:bodyPr wrap="square" rtlCol="0">
            <a:spAutoFit/>
          </a:bodyPr>
          <a:lstStyle/>
          <a:p>
            <a:r>
              <a:rPr lang="en-US" sz="2200" b="1" dirty="0" smtClean="0"/>
              <a:t>Actively Engage Businesses in Supporting</a:t>
            </a:r>
          </a:p>
          <a:p>
            <a:r>
              <a:rPr lang="en-US" sz="2200" b="1" dirty="0" smtClean="0"/>
              <a:t>Economic Growth</a:t>
            </a:r>
            <a:endParaRPr lang="en-US" sz="2200" b="1" dirty="0"/>
          </a:p>
        </p:txBody>
      </p:sp>
      <p:sp>
        <p:nvSpPr>
          <p:cNvPr id="17" name="TextBox 16"/>
          <p:cNvSpPr txBox="1"/>
          <p:nvPr/>
        </p:nvSpPr>
        <p:spPr>
          <a:xfrm>
            <a:off x="1795417" y="259884"/>
            <a:ext cx="1938383" cy="276999"/>
          </a:xfrm>
          <a:prstGeom prst="rect">
            <a:avLst/>
          </a:prstGeom>
          <a:noFill/>
        </p:spPr>
        <p:txBody>
          <a:bodyPr wrap="square" rtlCol="0">
            <a:spAutoFit/>
          </a:bodyPr>
          <a:lstStyle/>
          <a:p>
            <a:r>
              <a:rPr lang="en-US" sz="1200" i="1" dirty="0" smtClean="0">
                <a:latin typeface="+mj-lt"/>
              </a:rPr>
              <a:t>Community Actions</a:t>
            </a:r>
            <a:endParaRPr lang="en-US" sz="1200" i="1" dirty="0">
              <a:latin typeface="+mj-lt"/>
            </a:endParaRPr>
          </a:p>
        </p:txBody>
      </p:sp>
      <p:sp>
        <p:nvSpPr>
          <p:cNvPr id="18" name="Double Bracket 17"/>
          <p:cNvSpPr/>
          <p:nvPr/>
        </p:nvSpPr>
        <p:spPr>
          <a:xfrm>
            <a:off x="838200" y="381000"/>
            <a:ext cx="6324600" cy="838200"/>
          </a:xfrm>
          <a:prstGeom prst="bracketPair">
            <a:avLst/>
          </a:prstGeom>
          <a:ln w="50800">
            <a:solidFill>
              <a:srgbClr val="006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rot="5400000">
            <a:off x="-2971006" y="5333206"/>
            <a:ext cx="7162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1366511" y="4319945"/>
            <a:ext cx="3629056" cy="323165"/>
          </a:xfrm>
          <a:prstGeom prst="rect">
            <a:avLst/>
          </a:prstGeom>
          <a:noFill/>
        </p:spPr>
        <p:txBody>
          <a:bodyPr wrap="square" rtlCol="0">
            <a:spAutoFit/>
          </a:bodyPr>
          <a:lstStyle/>
          <a:p>
            <a:r>
              <a:rPr lang="en-US" sz="1500" dirty="0" smtClean="0">
                <a:latin typeface="+mj-lt"/>
              </a:rPr>
              <a:t>COMMUNITY ACTIONS</a:t>
            </a:r>
            <a:endParaRPr lang="en-US" sz="15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914400" y="1644134"/>
            <a:ext cx="3962400" cy="38010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1500" b="1" i="0" u="none" strike="noStrike" cap="none" normalizeH="0" baseline="0" dirty="0" smtClean="0">
                <a:ln>
                  <a:noFill/>
                </a:ln>
                <a:solidFill>
                  <a:srgbClr val="0060A8"/>
                </a:solidFill>
                <a:effectLst/>
                <a:latin typeface="Calibri" pitchFamily="34" charset="0"/>
                <a:ea typeface="Times New Roman" pitchFamily="18" charset="0"/>
                <a:cs typeface="Times New Roman" pitchFamily="18" charset="0"/>
              </a:rPr>
              <a:t>A. Support Public Civility Improvement Efforts</a:t>
            </a:r>
            <a:endParaRPr kumimoji="0" lang="en-US" sz="1500" b="0" i="0" u="none" strike="noStrike" cap="none" normalizeH="0" baseline="0" dirty="0" smtClean="0">
              <a:ln>
                <a:noFill/>
              </a:ln>
              <a:solidFill>
                <a:srgbClr val="0060A8"/>
              </a:solidFill>
              <a:effectLst/>
              <a:latin typeface="Arial" pitchFamily="34" charset="0"/>
            </a:endParaRPr>
          </a:p>
          <a:p>
            <a:pPr marL="914400" lvl="0" indent="-274320">
              <a:spcBef>
                <a:spcPts val="300"/>
              </a:spcBef>
              <a:buFont typeface="Arial" pitchFamily="34" charset="0"/>
              <a:buChar char="•"/>
            </a:pPr>
            <a:r>
              <a:rPr lang="en-US" sz="1200" dirty="0" smtClean="0"/>
              <a:t>Civility steering committee working on access, signage, and development of public restroom facilities for the neighborhood. Will be included on 2011 Neighborhood Map &amp; Guide</a:t>
            </a:r>
          </a:p>
          <a:p>
            <a:pPr marL="914400" lvl="0" indent="-274320">
              <a:spcBef>
                <a:spcPts val="300"/>
              </a:spcBef>
              <a:buFont typeface="Arial" pitchFamily="34" charset="0"/>
              <a:buChar char="•"/>
            </a:pPr>
            <a:r>
              <a:rPr lang="en-US" sz="1200" dirty="0" smtClean="0"/>
              <a:t>Alliance hosted meeting with human services CEO’s; began dialogue on common interests and creating a civil environment for all</a:t>
            </a:r>
          </a:p>
          <a:p>
            <a:pPr lvl="0" eaLnBrk="0" fontAlgn="base" hangingPunct="0">
              <a:spcBef>
                <a:spcPct val="0"/>
              </a:spcBef>
              <a:spcAft>
                <a:spcPct val="0"/>
              </a:spcAft>
            </a:pPr>
            <a:endParaRPr lang="en-US" sz="1500" b="1" dirty="0">
              <a:latin typeface="Calibri" pitchFamily="34" charset="0"/>
              <a:ea typeface="Times New Roman" pitchFamily="18" charset="0"/>
              <a:cs typeface="Times New Roman" pitchFamily="18" charset="0"/>
            </a:endParaRPr>
          </a:p>
          <a:p>
            <a:pPr lvl="0" eaLnBrk="0" fontAlgn="base" hangingPunct="0">
              <a:spcBef>
                <a:spcPct val="0"/>
              </a:spcBef>
              <a:spcAft>
                <a:spcPct val="0"/>
              </a:spcAft>
            </a:pPr>
            <a:r>
              <a:rPr kumimoji="0" lang="en-US" sz="1500" b="1" i="0" u="none" strike="noStrike" cap="none" normalizeH="0" baseline="0" dirty="0" smtClean="0">
                <a:ln>
                  <a:noFill/>
                </a:ln>
                <a:solidFill>
                  <a:srgbClr val="0060A8"/>
                </a:solidFill>
                <a:effectLst/>
                <a:latin typeface="Calibri" pitchFamily="34" charset="0"/>
                <a:ea typeface="Times New Roman" pitchFamily="18" charset="0"/>
                <a:cs typeface="Times New Roman" pitchFamily="18" charset="0"/>
              </a:rPr>
              <a:t>B. Address Mismatched Boundaries </a:t>
            </a:r>
            <a:endParaRPr kumimoji="0" lang="en-US" sz="1200" b="0" i="0" u="none" strike="noStrike" cap="none" normalizeH="0" baseline="0" dirty="0" smtClean="0">
              <a:ln>
                <a:noFill/>
              </a:ln>
              <a:solidFill>
                <a:srgbClr val="0060A8"/>
              </a:solidFill>
              <a:effectLst/>
              <a:latin typeface="Arial" pitchFamily="34" charset="0"/>
            </a:endParaRPr>
          </a:p>
          <a:p>
            <a:pPr marL="914400" lvl="0" indent="-274320">
              <a:spcBef>
                <a:spcPts val="300"/>
              </a:spcBef>
              <a:buFont typeface="Arial" pitchFamily="34" charset="0"/>
              <a:buChar char="•"/>
            </a:pPr>
            <a:r>
              <a:rPr lang="en-US" sz="1200" dirty="0" smtClean="0"/>
              <a:t>Outreach begun to increase  Business Improvement Area (BIA) board</a:t>
            </a:r>
          </a:p>
          <a:p>
            <a:pPr marL="914400" lvl="0" indent="-274320">
              <a:spcBef>
                <a:spcPts val="300"/>
              </a:spcBef>
              <a:buFont typeface="Arial" pitchFamily="34" charset="0"/>
              <a:buChar char="•"/>
            </a:pPr>
            <a:r>
              <a:rPr lang="en-US" sz="1200" dirty="0" smtClean="0"/>
              <a:t>In partnership with Seattle’s Office of Economic Development (OED), working with BIA consultant; analysis of assessment methodology and plan for changes by December 2011</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 name="Rectangle 19"/>
          <p:cNvSpPr/>
          <p:nvPr/>
        </p:nvSpPr>
        <p:spPr>
          <a:xfrm>
            <a:off x="3581400" y="6304761"/>
            <a:ext cx="3810000" cy="3023905"/>
          </a:xfrm>
          <a:prstGeom prst="rect">
            <a:avLst/>
          </a:prstGeom>
        </p:spPr>
        <p:txBody>
          <a:bodyPr wrap="square">
            <a:spAutoFit/>
          </a:bodyPr>
          <a:lstStyle/>
          <a:p>
            <a:pPr marL="233363" lvl="0" indent="-233363" eaLnBrk="0" fontAlgn="base" hangingPunct="0">
              <a:spcBef>
                <a:spcPct val="0"/>
              </a:spcBef>
              <a:spcAft>
                <a:spcPct val="0"/>
              </a:spcAft>
            </a:pPr>
            <a:r>
              <a:rPr kumimoji="0" lang="en-US" sz="1500" b="1" i="0" u="none" strike="noStrike" cap="none" normalizeH="0" baseline="0" dirty="0" smtClean="0">
                <a:ln>
                  <a:noFill/>
                </a:ln>
                <a:solidFill>
                  <a:srgbClr val="0060A8"/>
                </a:solidFill>
                <a:effectLst/>
                <a:latin typeface="Calibri" pitchFamily="34" charset="0"/>
                <a:ea typeface="Times New Roman" pitchFamily="18" charset="0"/>
                <a:cs typeface="Times New Roman" pitchFamily="18" charset="0"/>
              </a:rPr>
              <a:t>C.  Host Forums and Events to Hear Ideas  and Generate Discussion in Support of Economic Development </a:t>
            </a:r>
            <a:endParaRPr lang="en-US" sz="1500" dirty="0" smtClean="0">
              <a:solidFill>
                <a:srgbClr val="0060A8"/>
              </a:solidFill>
              <a:latin typeface="Arial" pitchFamily="34" charset="0"/>
            </a:endParaRPr>
          </a:p>
          <a:p>
            <a:pPr marL="914400" lvl="0" indent="-274320">
              <a:spcBef>
                <a:spcPts val="300"/>
              </a:spcBef>
              <a:buFont typeface="Arial" pitchFamily="34" charset="0"/>
              <a:buChar char="•"/>
            </a:pPr>
            <a:r>
              <a:rPr lang="en-US" sz="1200" dirty="0" smtClean="0"/>
              <a:t>Economic Restructuring Committee meets monthly to enhance business recruitment and retention</a:t>
            </a:r>
          </a:p>
          <a:p>
            <a:pPr marL="914400" indent="-274320">
              <a:spcBef>
                <a:spcPts val="300"/>
              </a:spcBef>
              <a:buFont typeface="Arial" pitchFamily="34" charset="0"/>
              <a:buChar char="•"/>
            </a:pPr>
            <a:r>
              <a:rPr lang="en-US" sz="1200" dirty="0" smtClean="0"/>
              <a:t>Alliance hosted numerous neighborhood forums including; by request, quarterly business mixers </a:t>
            </a:r>
          </a:p>
          <a:p>
            <a:pPr lvl="0"/>
            <a:endParaRPr lang="en-US" sz="1500" b="1" dirty="0" smtClean="0">
              <a:solidFill>
                <a:srgbClr val="0060A8"/>
              </a:solidFill>
            </a:endParaRPr>
          </a:p>
          <a:p>
            <a:pPr lvl="0"/>
            <a:r>
              <a:rPr lang="en-US" sz="1500" b="1" dirty="0" smtClean="0">
                <a:solidFill>
                  <a:srgbClr val="0060A8"/>
                </a:solidFill>
              </a:rPr>
              <a:t>D.  Develop Relationships with the Nightclubs</a:t>
            </a:r>
            <a:endParaRPr lang="en-US" sz="1500" dirty="0" smtClean="0">
              <a:solidFill>
                <a:srgbClr val="0060A8"/>
              </a:solidFill>
            </a:endParaRPr>
          </a:p>
          <a:p>
            <a:pPr marL="914400" lvl="0" indent="-274320">
              <a:spcBef>
                <a:spcPts val="300"/>
              </a:spcBef>
              <a:buFont typeface="Arial" pitchFamily="34" charset="0"/>
              <a:buChar char="•"/>
            </a:pPr>
            <a:r>
              <a:rPr lang="en-US" sz="1200" dirty="0" smtClean="0"/>
              <a:t>Alliance, City, Nightclub meetings have begun</a:t>
            </a:r>
          </a:p>
          <a:p>
            <a:pPr marL="514350" lvl="0" indent="-285750" eaLnBrk="0" fontAlgn="base" hangingPunct="0">
              <a:spcBef>
                <a:spcPct val="0"/>
              </a:spcBef>
              <a:spcAft>
                <a:spcPct val="0"/>
              </a:spcAft>
              <a:buFontTx/>
              <a:buChar char="•"/>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p:txBody>
      </p:sp>
      <p:cxnSp>
        <p:nvCxnSpPr>
          <p:cNvPr id="21" name="Straight Arrow Connector 20"/>
          <p:cNvCxnSpPr/>
          <p:nvPr/>
        </p:nvCxnSpPr>
        <p:spPr>
          <a:xfrm rot="5400000">
            <a:off x="-2971006" y="5333206"/>
            <a:ext cx="7162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1366511" y="4319945"/>
            <a:ext cx="3629056" cy="323165"/>
          </a:xfrm>
          <a:prstGeom prst="rect">
            <a:avLst/>
          </a:prstGeom>
          <a:noFill/>
        </p:spPr>
        <p:txBody>
          <a:bodyPr wrap="square" rtlCol="0">
            <a:spAutoFit/>
          </a:bodyPr>
          <a:lstStyle/>
          <a:p>
            <a:r>
              <a:rPr lang="en-US" sz="1500" dirty="0" smtClean="0">
                <a:latin typeface="+mj-lt"/>
              </a:rPr>
              <a:t>COMMUNITY ACTIONS</a:t>
            </a:r>
            <a:endParaRPr lang="en-US" sz="1500" dirty="0">
              <a:latin typeface="+mj-lt"/>
            </a:endParaRPr>
          </a:p>
        </p:txBody>
      </p:sp>
      <p:pic>
        <p:nvPicPr>
          <p:cNvPr id="6146" name="Picture 2" descr="C:\Documents and Settings\BeecheS\Desktop\Pioneer Square Report\smith tower.jpg"/>
          <p:cNvPicPr>
            <a:picLocks noChangeAspect="1" noChangeArrowheads="1"/>
          </p:cNvPicPr>
          <p:nvPr/>
        </p:nvPicPr>
        <p:blipFill>
          <a:blip r:embed="rId2" cstate="print"/>
          <a:srcRect/>
          <a:stretch>
            <a:fillRect/>
          </a:stretch>
        </p:blipFill>
        <p:spPr bwMode="auto">
          <a:xfrm>
            <a:off x="1143000" y="5828445"/>
            <a:ext cx="2309660" cy="3467956"/>
          </a:xfrm>
          <a:prstGeom prst="rect">
            <a:avLst/>
          </a:prstGeom>
          <a:noFill/>
          <a:ln>
            <a:solidFill>
              <a:schemeClr val="tx1"/>
            </a:solidFill>
          </a:ln>
        </p:spPr>
      </p:pic>
      <p:pic>
        <p:nvPicPr>
          <p:cNvPr id="6150" name="Picture 6" descr="C:\Documents and Settings\BeecheS\Desktop\Pioneer Square Report\eagle pio square.jpg"/>
          <p:cNvPicPr>
            <a:picLocks noChangeAspect="1" noChangeArrowheads="1"/>
          </p:cNvPicPr>
          <p:nvPr/>
        </p:nvPicPr>
        <p:blipFill>
          <a:blip r:embed="rId3" cstate="print"/>
          <a:srcRect/>
          <a:stretch>
            <a:fillRect/>
          </a:stretch>
        </p:blipFill>
        <p:spPr bwMode="auto">
          <a:xfrm>
            <a:off x="4876800" y="1752600"/>
            <a:ext cx="2533650" cy="1683470"/>
          </a:xfrm>
          <a:prstGeom prst="rect">
            <a:avLst/>
          </a:prstGeom>
          <a:noFill/>
          <a:ln>
            <a:solidFill>
              <a:schemeClr val="tx1"/>
            </a:solidFill>
          </a:ln>
        </p:spPr>
      </p:pic>
      <p:sp>
        <p:nvSpPr>
          <p:cNvPr id="24" name="Slide Number Placeholder 23"/>
          <p:cNvSpPr>
            <a:spLocks noGrp="1"/>
          </p:cNvSpPr>
          <p:nvPr>
            <p:ph type="sldNum" sz="quarter" idx="12"/>
          </p:nvPr>
        </p:nvSpPr>
        <p:spPr/>
        <p:txBody>
          <a:bodyPr/>
          <a:lstStyle/>
          <a:p>
            <a:fld id="{82B61C5F-4E7A-444F-A5BB-A480A4589E4D}" type="slidenum">
              <a:rPr lang="en-US" smtClean="0"/>
              <a:pPr/>
              <a:t>4</a:t>
            </a:fld>
            <a:endParaRPr lang="en-US"/>
          </a:p>
        </p:txBody>
      </p:sp>
      <p:sp>
        <p:nvSpPr>
          <p:cNvPr id="16" name="TextBox 15"/>
          <p:cNvSpPr txBox="1"/>
          <p:nvPr/>
        </p:nvSpPr>
        <p:spPr>
          <a:xfrm>
            <a:off x="1066800" y="76200"/>
            <a:ext cx="1066800" cy="1169551"/>
          </a:xfrm>
          <a:prstGeom prst="rect">
            <a:avLst/>
          </a:prstGeom>
          <a:noFill/>
        </p:spPr>
        <p:txBody>
          <a:bodyPr wrap="square" rtlCol="0">
            <a:spAutoFit/>
          </a:bodyPr>
          <a:lstStyle/>
          <a:p>
            <a:r>
              <a:rPr lang="en-US" sz="7000" dirty="0">
                <a:latin typeface="Georgia" pitchFamily="18" charset="0"/>
              </a:rPr>
              <a:t>2</a:t>
            </a:r>
          </a:p>
        </p:txBody>
      </p:sp>
      <p:sp>
        <p:nvSpPr>
          <p:cNvPr id="17" name="TextBox 16"/>
          <p:cNvSpPr txBox="1"/>
          <p:nvPr/>
        </p:nvSpPr>
        <p:spPr>
          <a:xfrm>
            <a:off x="1752600" y="423208"/>
            <a:ext cx="6019800" cy="769441"/>
          </a:xfrm>
          <a:prstGeom prst="rect">
            <a:avLst/>
          </a:prstGeom>
          <a:noFill/>
        </p:spPr>
        <p:txBody>
          <a:bodyPr wrap="square" rtlCol="0">
            <a:spAutoFit/>
          </a:bodyPr>
          <a:lstStyle/>
          <a:p>
            <a:r>
              <a:rPr lang="en-US" sz="2200" b="1" dirty="0" smtClean="0"/>
              <a:t>Build the Neighborhood’s Organizational </a:t>
            </a:r>
          </a:p>
          <a:p>
            <a:r>
              <a:rPr lang="en-US" sz="2200" b="1" dirty="0" smtClean="0"/>
              <a:t>Development and Advocacy Capacity </a:t>
            </a:r>
            <a:endParaRPr lang="en-US" sz="2200" b="1" dirty="0"/>
          </a:p>
        </p:txBody>
      </p:sp>
      <p:sp>
        <p:nvSpPr>
          <p:cNvPr id="18" name="TextBox 17"/>
          <p:cNvSpPr txBox="1"/>
          <p:nvPr/>
        </p:nvSpPr>
        <p:spPr>
          <a:xfrm>
            <a:off x="1795417" y="259884"/>
            <a:ext cx="1938383" cy="276999"/>
          </a:xfrm>
          <a:prstGeom prst="rect">
            <a:avLst/>
          </a:prstGeom>
          <a:noFill/>
        </p:spPr>
        <p:txBody>
          <a:bodyPr wrap="square" rtlCol="0">
            <a:spAutoFit/>
          </a:bodyPr>
          <a:lstStyle/>
          <a:p>
            <a:r>
              <a:rPr lang="en-US" sz="1200" i="1" dirty="0" smtClean="0">
                <a:latin typeface="+mj-lt"/>
              </a:rPr>
              <a:t>Community Actions</a:t>
            </a:r>
            <a:endParaRPr lang="en-US" sz="1200" i="1" dirty="0">
              <a:latin typeface="+mj-lt"/>
            </a:endParaRPr>
          </a:p>
        </p:txBody>
      </p:sp>
      <p:sp>
        <p:nvSpPr>
          <p:cNvPr id="19" name="Double Bracket 18"/>
          <p:cNvSpPr/>
          <p:nvPr/>
        </p:nvSpPr>
        <p:spPr>
          <a:xfrm>
            <a:off x="838200" y="381000"/>
            <a:ext cx="6324600" cy="838200"/>
          </a:xfrm>
          <a:prstGeom prst="bracketPair">
            <a:avLst/>
          </a:prstGeom>
          <a:ln w="50800">
            <a:solidFill>
              <a:srgbClr val="006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Picture 2" descr="D:\Photos, May 20, 2011\DSC_1782.jpg"/>
          <p:cNvPicPr>
            <a:picLocks noChangeAspect="1" noChangeArrowheads="1"/>
          </p:cNvPicPr>
          <p:nvPr/>
        </p:nvPicPr>
        <p:blipFill>
          <a:blip r:embed="rId4" cstate="print"/>
          <a:srcRect/>
          <a:stretch>
            <a:fillRect/>
          </a:stretch>
        </p:blipFill>
        <p:spPr bwMode="auto">
          <a:xfrm>
            <a:off x="4895850" y="4038600"/>
            <a:ext cx="2519224" cy="1676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914400" y="1584935"/>
            <a:ext cx="5943600" cy="63581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defTabSz="914400" rtl="0" eaLnBrk="1" fontAlgn="base" latinLnBrk="0" hangingPunct="1">
              <a:lnSpc>
                <a:spcPct val="100000"/>
              </a:lnSpc>
              <a:spcBef>
                <a:spcPct val="0"/>
              </a:spcBef>
              <a:spcAft>
                <a:spcPct val="0"/>
              </a:spcAft>
              <a:buClrTx/>
              <a:buSzTx/>
              <a:tabLst/>
            </a:pP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A. </a:t>
            </a:r>
            <a:r>
              <a:rPr kumimoji="0" lang="en-US" sz="1500" b="1" i="0" u="none" strike="noStrike" cap="none" normalizeH="0" dirty="0" smtClean="0">
                <a:ln>
                  <a:noFill/>
                </a:ln>
                <a:solidFill>
                  <a:srgbClr val="0060A8"/>
                </a:solidFill>
                <a:effectLst/>
                <a:latin typeface="+mj-lt"/>
                <a:ea typeface="Times New Roman" pitchFamily="18" charset="0"/>
                <a:cs typeface="Times New Roman" pitchFamily="18" charset="0"/>
              </a:rPr>
              <a:t> </a:t>
            </a: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Increase </a:t>
            </a:r>
            <a:r>
              <a:rPr lang="en-US" sz="1500" b="1" dirty="0" smtClean="0">
                <a:solidFill>
                  <a:srgbClr val="0060A8"/>
                </a:solidFill>
                <a:latin typeface="+mj-lt"/>
                <a:ea typeface="Times New Roman" pitchFamily="18" charset="0"/>
                <a:cs typeface="Times New Roman" pitchFamily="18" charset="0"/>
              </a:rPr>
              <a:t>R</a:t>
            </a: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esidential </a:t>
            </a:r>
            <a:r>
              <a:rPr lang="en-US" sz="1500" b="1" dirty="0" smtClean="0">
                <a:solidFill>
                  <a:srgbClr val="0060A8"/>
                </a:solidFill>
                <a:latin typeface="+mj-lt"/>
                <a:ea typeface="Times New Roman" pitchFamily="18" charset="0"/>
                <a:cs typeface="Times New Roman" pitchFamily="18" charset="0"/>
              </a:rPr>
              <a:t>D</a:t>
            </a: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evelopment</a:t>
            </a:r>
            <a:r>
              <a:rPr kumimoji="0" lang="en-US" sz="1500" b="1" i="0" u="none" strike="noStrike" cap="none" normalizeH="0" dirty="0" smtClean="0">
                <a:ln>
                  <a:noFill/>
                </a:ln>
                <a:solidFill>
                  <a:srgbClr val="0060A8"/>
                </a:solidFill>
                <a:effectLst/>
                <a:latin typeface="+mj-lt"/>
                <a:ea typeface="Times New Roman" pitchFamily="18" charset="0"/>
                <a:cs typeface="Times New Roman" pitchFamily="18" charset="0"/>
              </a:rPr>
              <a:t> </a:t>
            </a:r>
            <a:endParaRPr lang="en-US" sz="1500" b="1" dirty="0" smtClean="0">
              <a:solidFill>
                <a:srgbClr val="0060A8"/>
              </a:solidFill>
              <a:latin typeface="+mj-lt"/>
              <a:ea typeface="Times New Roman" pitchFamily="18" charset="0"/>
              <a:cs typeface="Times New Roman" pitchFamily="18" charset="0"/>
            </a:endParaRPr>
          </a:p>
          <a:p>
            <a:pPr marL="457200" marR="0" lvl="0" indent="-457200" defTabSz="914400" rtl="0" eaLnBrk="1" fontAlgn="base" latinLnBrk="0" hangingPunct="1">
              <a:lnSpc>
                <a:spcPct val="100000"/>
              </a:lnSpc>
              <a:spcBef>
                <a:spcPct val="0"/>
              </a:spcBef>
              <a:spcAft>
                <a:spcPct val="0"/>
              </a:spcAft>
              <a:buClrTx/>
              <a:buSzTx/>
              <a:tabLst/>
            </a:pPr>
            <a:r>
              <a:rPr kumimoji="0" lang="en-US" sz="1500" b="1" i="0" u="none" strike="noStrike" cap="none" normalizeH="0" dirty="0" smtClean="0">
                <a:ln>
                  <a:noFill/>
                </a:ln>
                <a:solidFill>
                  <a:srgbClr val="0060A8"/>
                </a:solidFill>
                <a:effectLst/>
                <a:latin typeface="+mj-lt"/>
                <a:ea typeface="Times New Roman" pitchFamily="18" charset="0"/>
                <a:cs typeface="Times New Roman" pitchFamily="18" charset="0"/>
              </a:rPr>
              <a:t>      </a:t>
            </a: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and </a:t>
            </a:r>
            <a:r>
              <a:rPr lang="en-US" sz="1500" b="1" dirty="0" smtClean="0">
                <a:solidFill>
                  <a:srgbClr val="0060A8"/>
                </a:solidFill>
                <a:latin typeface="+mj-lt"/>
                <a:ea typeface="Times New Roman" pitchFamily="18" charset="0"/>
                <a:cs typeface="Times New Roman" pitchFamily="18" charset="0"/>
              </a:rPr>
              <a:t>D</a:t>
            </a: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ensity in Pioneer Square</a:t>
            </a:r>
            <a:endParaRPr kumimoji="0" lang="en-US" sz="1500" b="0" i="0" u="none" strike="noStrike" cap="none" normalizeH="0" baseline="0" dirty="0" smtClean="0">
              <a:ln>
                <a:noFill/>
              </a:ln>
              <a:solidFill>
                <a:srgbClr val="0060A8"/>
              </a:solidFill>
              <a:effectLst/>
              <a:latin typeface="+mj-lt"/>
            </a:endParaRPr>
          </a:p>
          <a:p>
            <a:pPr marL="914400" lvl="0" indent="-274320">
              <a:spcBef>
                <a:spcPts val="300"/>
              </a:spcBef>
              <a:buFont typeface="Arial" pitchFamily="34" charset="0"/>
              <a:buChar char="•"/>
            </a:pPr>
            <a:r>
              <a:rPr lang="en-US" sz="1200" dirty="0" smtClean="0"/>
              <a:t>Support for North Lot Development</a:t>
            </a:r>
          </a:p>
          <a:p>
            <a:pPr marL="914400" lvl="0" indent="-274320">
              <a:spcBef>
                <a:spcPts val="300"/>
              </a:spcBef>
              <a:buFont typeface="Arial" pitchFamily="34" charset="0"/>
              <a:buChar char="•"/>
            </a:pPr>
            <a:r>
              <a:rPr lang="en-US" sz="1200" dirty="0" smtClean="0"/>
              <a:t>Supported the development of a new residents council</a:t>
            </a:r>
          </a:p>
          <a:p>
            <a:pPr marL="914400" lvl="0" indent="-274320">
              <a:spcBef>
                <a:spcPts val="300"/>
              </a:spcBef>
              <a:buFont typeface="Arial" pitchFamily="34" charset="0"/>
              <a:buChar char="•"/>
            </a:pPr>
            <a:r>
              <a:rPr lang="en-US" sz="1200" dirty="0" smtClean="0"/>
              <a:t>In-fill projects much more likely with Livable South Downtown passage</a:t>
            </a:r>
          </a:p>
          <a:p>
            <a:pPr marL="457200" marR="0" lvl="0" indent="-457200" defTabSz="914400" rtl="0" eaLnBrk="0" fontAlgn="base" latinLnBrk="0" hangingPunct="0">
              <a:lnSpc>
                <a:spcPct val="100000"/>
              </a:lnSpc>
              <a:spcBef>
                <a:spcPct val="0"/>
              </a:spcBef>
              <a:spcAft>
                <a:spcPct val="0"/>
              </a:spcAft>
              <a:buClrTx/>
              <a:buSzTx/>
              <a:tabLst/>
            </a:pPr>
            <a:endParaRPr lang="en-US" sz="1500" b="1" dirty="0" smtClean="0">
              <a:solidFill>
                <a:srgbClr val="0060A8"/>
              </a:solidFill>
              <a:latin typeface="+mj-lt"/>
              <a:ea typeface="Times New Roman" pitchFamily="18" charset="0"/>
              <a:cs typeface="Times New Roman" pitchFamily="18" charset="0"/>
            </a:endParaRPr>
          </a:p>
          <a:p>
            <a:pPr marL="457200" marR="0" lvl="0" indent="-457200" defTabSz="914400" rtl="0" eaLnBrk="0" fontAlgn="base" latinLnBrk="0" hangingPunct="0">
              <a:lnSpc>
                <a:spcPct val="100000"/>
              </a:lnSpc>
              <a:spcBef>
                <a:spcPct val="0"/>
              </a:spcBef>
              <a:spcAft>
                <a:spcPct val="0"/>
              </a:spcAft>
              <a:buClrTx/>
              <a:buSzTx/>
              <a:tabLst/>
            </a:pP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B.</a:t>
            </a:r>
            <a:r>
              <a:rPr kumimoji="0" lang="en-US" sz="1500" b="1" i="0" u="none" strike="noStrike" cap="none" normalizeH="0" dirty="0" smtClean="0">
                <a:ln>
                  <a:noFill/>
                </a:ln>
                <a:solidFill>
                  <a:srgbClr val="0060A8"/>
                </a:solidFill>
                <a:effectLst/>
                <a:latin typeface="+mj-lt"/>
                <a:ea typeface="Times New Roman" pitchFamily="18" charset="0"/>
                <a:cs typeface="Times New Roman" pitchFamily="18" charset="0"/>
              </a:rPr>
              <a:t>  </a:t>
            </a: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Address Vacant, Dilapidated, and Underused Buildings</a:t>
            </a:r>
            <a:endParaRPr kumimoji="0" lang="en-US" sz="1500" b="0" i="0" u="none" strike="noStrike" cap="none" normalizeH="0" baseline="0" dirty="0" smtClean="0">
              <a:ln>
                <a:noFill/>
              </a:ln>
              <a:solidFill>
                <a:srgbClr val="0060A8"/>
              </a:solidFill>
              <a:effectLst/>
              <a:latin typeface="+mj-lt"/>
            </a:endParaRPr>
          </a:p>
          <a:p>
            <a:pPr marL="914400" lvl="0" indent="-274320">
              <a:spcBef>
                <a:spcPts val="300"/>
              </a:spcBef>
              <a:buFont typeface="Arial" pitchFamily="34" charset="0"/>
              <a:buChar char="•"/>
            </a:pPr>
            <a:r>
              <a:rPr lang="en-US" sz="1200" dirty="0" smtClean="0"/>
              <a:t>Launched Storefronts Seattle in August 2010 to activate vacant storefronts; program continues with increased funding</a:t>
            </a:r>
          </a:p>
          <a:p>
            <a:pPr marL="914400" lvl="0" indent="-274320">
              <a:spcBef>
                <a:spcPts val="300"/>
              </a:spcBef>
              <a:buFont typeface="Arial" pitchFamily="34" charset="0"/>
              <a:buChar char="•"/>
            </a:pPr>
            <a:r>
              <a:rPr lang="en-US" sz="1200" dirty="0" smtClean="0"/>
              <a:t>Facilitated the public mural on the </a:t>
            </a:r>
            <a:r>
              <a:rPr lang="en-US" sz="1200" dirty="0" err="1" smtClean="0"/>
              <a:t>Metropole</a:t>
            </a:r>
            <a:r>
              <a:rPr lang="en-US" sz="1200" dirty="0" smtClean="0"/>
              <a:t> building</a:t>
            </a:r>
          </a:p>
          <a:p>
            <a:pPr marL="914400" lvl="0" indent="-274320">
              <a:spcBef>
                <a:spcPts val="300"/>
              </a:spcBef>
              <a:buFont typeface="Arial" pitchFamily="34" charset="0"/>
              <a:buChar char="•"/>
            </a:pPr>
            <a:r>
              <a:rPr lang="en-US" sz="1200" dirty="0" smtClean="0"/>
              <a:t>Completed inventory and map of dilapidated and neglected buildings; outreach to owners underway </a:t>
            </a:r>
          </a:p>
          <a:p>
            <a:pPr marL="0" marR="0" lvl="0" indent="0" defTabSz="914400" rtl="0" eaLnBrk="0" fontAlgn="base" latinLnBrk="0" hangingPunct="0">
              <a:lnSpc>
                <a:spcPct val="100000"/>
              </a:lnSpc>
              <a:spcBef>
                <a:spcPct val="0"/>
              </a:spcBef>
              <a:spcAft>
                <a:spcPct val="0"/>
              </a:spcAft>
              <a:buClrTx/>
              <a:buSzTx/>
              <a:tabLst/>
            </a:pPr>
            <a:endPar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endParaRPr>
          </a:p>
          <a:p>
            <a:pPr marL="457200" marR="0" lvl="0" indent="-457200" defTabSz="914400" rtl="0" eaLnBrk="0" fontAlgn="base" latinLnBrk="0" hangingPunct="0">
              <a:lnSpc>
                <a:spcPct val="100000"/>
              </a:lnSpc>
              <a:spcBef>
                <a:spcPct val="0"/>
              </a:spcBef>
              <a:spcAft>
                <a:spcPct val="0"/>
              </a:spcAft>
              <a:buClrTx/>
              <a:buSzTx/>
              <a:tabLst/>
            </a:pP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C.   Support Implementation of the Livable South Downtown Plan</a:t>
            </a:r>
            <a:endParaRPr kumimoji="0" lang="en-US" sz="1500" b="0" i="0" u="none" strike="noStrike" cap="none" normalizeH="0" baseline="0" dirty="0" smtClean="0">
              <a:ln>
                <a:noFill/>
              </a:ln>
              <a:solidFill>
                <a:srgbClr val="0060A8"/>
              </a:solidFill>
              <a:effectLst/>
              <a:latin typeface="+mj-lt"/>
            </a:endParaRPr>
          </a:p>
          <a:p>
            <a:pPr marL="914400" indent="-274320" eaLnBrk="0" fontAlgn="base" hangingPunct="0">
              <a:spcBef>
                <a:spcPts val="300"/>
              </a:spcBef>
              <a:spcAft>
                <a:spcPct val="0"/>
              </a:spcAft>
              <a:buFont typeface="Arial" pitchFamily="34" charset="0"/>
              <a:buChar char="•"/>
            </a:pPr>
            <a:r>
              <a:rPr lang="en-US" sz="1200" dirty="0" smtClean="0"/>
              <a:t>Livable South Downtown Plan passed</a:t>
            </a:r>
          </a:p>
          <a:p>
            <a:pPr marL="0" marR="0" lvl="0" indent="0" defTabSz="914400" rtl="0" eaLnBrk="0" fontAlgn="base" latinLnBrk="0" hangingPunct="0">
              <a:lnSpc>
                <a:spcPct val="100000"/>
              </a:lnSpc>
              <a:spcBef>
                <a:spcPct val="0"/>
              </a:spcBef>
              <a:spcAft>
                <a:spcPct val="0"/>
              </a:spcAft>
              <a:buClrTx/>
              <a:buSzTx/>
              <a:tabLst/>
            </a:pPr>
            <a:endPar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endParaRPr>
          </a:p>
          <a:p>
            <a:pPr marL="457200" marR="0" lvl="0" indent="-457200" defTabSz="914400" rtl="0" eaLnBrk="0" fontAlgn="base" latinLnBrk="0" hangingPunct="0">
              <a:lnSpc>
                <a:spcPct val="100000"/>
              </a:lnSpc>
              <a:spcBef>
                <a:spcPct val="0"/>
              </a:spcBef>
              <a:spcAft>
                <a:spcPct val="0"/>
              </a:spcAft>
              <a:buClrTx/>
              <a:buSzTx/>
              <a:tabLst/>
            </a:pP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D.   Advocate for the Maintenance, </a:t>
            </a:r>
            <a:r>
              <a:rPr lang="en-US" sz="1500" b="1" dirty="0" smtClean="0">
                <a:solidFill>
                  <a:srgbClr val="0060A8"/>
                </a:solidFill>
                <a:latin typeface="+mj-lt"/>
                <a:ea typeface="Times New Roman" pitchFamily="18" charset="0"/>
                <a:cs typeface="Times New Roman" pitchFamily="18" charset="0"/>
              </a:rPr>
              <a:t> </a:t>
            </a: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Improvement, and Activation </a:t>
            </a:r>
          </a:p>
          <a:p>
            <a:pPr marL="457200" marR="0" lvl="0" indent="-457200" defTabSz="914400" rtl="0" eaLnBrk="0" fontAlgn="base" latinLnBrk="0" hangingPunct="0">
              <a:lnSpc>
                <a:spcPct val="100000"/>
              </a:lnSpc>
              <a:spcBef>
                <a:spcPct val="0"/>
              </a:spcBef>
              <a:spcAft>
                <a:spcPct val="0"/>
              </a:spcAft>
              <a:buClrTx/>
              <a:buSzTx/>
              <a:tabLst/>
            </a:pPr>
            <a:r>
              <a:rPr lang="en-US" sz="1500" b="1" dirty="0">
                <a:solidFill>
                  <a:srgbClr val="0060A8"/>
                </a:solidFill>
                <a:latin typeface="+mj-lt"/>
                <a:ea typeface="Times New Roman" pitchFamily="18" charset="0"/>
                <a:cs typeface="Times New Roman" pitchFamily="18" charset="0"/>
              </a:rPr>
              <a:t> </a:t>
            </a:r>
            <a:r>
              <a:rPr lang="en-US" sz="1500" b="1" dirty="0" smtClean="0">
                <a:solidFill>
                  <a:srgbClr val="0060A8"/>
                </a:solidFill>
                <a:latin typeface="+mj-lt"/>
                <a:ea typeface="Times New Roman" pitchFamily="18" charset="0"/>
                <a:cs typeface="Times New Roman" pitchFamily="18" charset="0"/>
              </a:rPr>
              <a:t>      </a:t>
            </a: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of Public Spaces</a:t>
            </a:r>
          </a:p>
          <a:p>
            <a:pPr marL="914400" lvl="0" indent="-274320">
              <a:spcBef>
                <a:spcPts val="300"/>
              </a:spcBef>
              <a:buFont typeface="Arial" pitchFamily="34" charset="0"/>
              <a:buChar char="•"/>
            </a:pPr>
            <a:r>
              <a:rPr lang="en-US" sz="1200" dirty="0" smtClean="0"/>
              <a:t>Alliance Design Committee meets monthly to address issues of built environment and public space</a:t>
            </a:r>
          </a:p>
          <a:p>
            <a:pPr marL="914400" lvl="0" indent="-274320">
              <a:spcBef>
                <a:spcPts val="300"/>
              </a:spcBef>
              <a:buFont typeface="Arial" pitchFamily="34" charset="0"/>
              <a:buChar char="•"/>
            </a:pPr>
            <a:r>
              <a:rPr lang="en-US" sz="1200" dirty="0" smtClean="0"/>
              <a:t>Partnership with Center City Parks for Occidental Square Park activation and staffing</a:t>
            </a:r>
          </a:p>
          <a:p>
            <a:pPr marL="914400" lvl="0" indent="-274320">
              <a:spcBef>
                <a:spcPts val="300"/>
              </a:spcBef>
              <a:buFont typeface="Arial" pitchFamily="34" charset="0"/>
              <a:buChar char="•"/>
            </a:pPr>
            <a:r>
              <a:rPr lang="en-US" sz="1200" dirty="0" smtClean="0"/>
              <a:t>Partnership with DSA/MID on neighborhood clean and safe activities</a:t>
            </a:r>
          </a:p>
          <a:p>
            <a:pPr marL="914400" lvl="0" indent="-274320">
              <a:spcBef>
                <a:spcPts val="100"/>
              </a:spcBef>
              <a:buFont typeface="Arial" pitchFamily="34" charset="0"/>
              <a:buChar char="•"/>
            </a:pPr>
            <a:r>
              <a:rPr lang="en-US" sz="1200" dirty="0" smtClean="0"/>
              <a:t>Partnership with Alley Network for creating more pedestrian friendly, usable green ways in the neighborhood</a:t>
            </a:r>
          </a:p>
          <a:p>
            <a:pPr marL="914400" lvl="0" indent="-274320">
              <a:spcBef>
                <a:spcPts val="100"/>
              </a:spcBef>
              <a:buFont typeface="Arial" pitchFamily="34" charset="0"/>
              <a:buChar char="•"/>
            </a:pPr>
            <a:r>
              <a:rPr lang="en-US" sz="1200" dirty="0" smtClean="0"/>
              <a:t>Design committee partnered with City for inventory and replacement plan for sidewalk prism lights.</a:t>
            </a:r>
          </a:p>
          <a:p>
            <a:pPr marL="914400" lvl="0" indent="-274320">
              <a:spcBef>
                <a:spcPts val="300"/>
              </a:spcBef>
              <a:buFont typeface="Arial" pitchFamily="34" charset="0"/>
              <a:buChar char="•"/>
            </a:pPr>
            <a:endParaRPr lang="en-US" sz="1200" dirty="0" smtClean="0"/>
          </a:p>
          <a:p>
            <a:pPr marL="457200" marR="0" lvl="0" indent="-457200" defTabSz="914400" rtl="0" eaLnBrk="0" fontAlgn="base" latinLnBrk="0" hangingPunct="0">
              <a:lnSpc>
                <a:spcPct val="100000"/>
              </a:lnSpc>
              <a:spcBef>
                <a:spcPct val="0"/>
              </a:spcBef>
              <a:spcAft>
                <a:spcPct val="0"/>
              </a:spcAft>
              <a:buClrTx/>
              <a:buSzTx/>
              <a:tabLst/>
            </a:pPr>
            <a:endParaRPr kumimoji="0" lang="en-US" sz="1500" b="0" i="0" u="none" strike="noStrike" cap="none" normalizeH="0" baseline="0" dirty="0" smtClean="0">
              <a:ln>
                <a:noFill/>
              </a:ln>
              <a:solidFill>
                <a:srgbClr val="0060A8"/>
              </a:solidFill>
              <a:effectLst/>
              <a:latin typeface="+mj-lt"/>
            </a:endParaRPr>
          </a:p>
        </p:txBody>
      </p:sp>
      <p:pic>
        <p:nvPicPr>
          <p:cNvPr id="10242" name="Picture 2" descr="C:\Documents and Settings\BeecheS\Desktop\Pioneer Square Report\firemen.jpg"/>
          <p:cNvPicPr>
            <a:picLocks noChangeAspect="1" noChangeArrowheads="1"/>
          </p:cNvPicPr>
          <p:nvPr/>
        </p:nvPicPr>
        <p:blipFill>
          <a:blip r:embed="rId2" cstate="print"/>
          <a:srcRect/>
          <a:stretch>
            <a:fillRect/>
          </a:stretch>
        </p:blipFill>
        <p:spPr bwMode="auto">
          <a:xfrm>
            <a:off x="1143000" y="7772400"/>
            <a:ext cx="1951878" cy="1299951"/>
          </a:xfrm>
          <a:prstGeom prst="rect">
            <a:avLst/>
          </a:prstGeom>
          <a:noFill/>
          <a:ln>
            <a:solidFill>
              <a:schemeClr val="tx1"/>
            </a:solidFill>
          </a:ln>
        </p:spPr>
      </p:pic>
      <p:pic>
        <p:nvPicPr>
          <p:cNvPr id="7170" name="Picture 2" descr="C:\Documents and Settings\BeecheS\Desktop\Pioneer Square Report\overhang.jpg"/>
          <p:cNvPicPr>
            <a:picLocks noChangeAspect="1" noChangeArrowheads="1"/>
          </p:cNvPicPr>
          <p:nvPr/>
        </p:nvPicPr>
        <p:blipFill>
          <a:blip r:embed="rId3" cstate="print"/>
          <a:srcRect/>
          <a:stretch>
            <a:fillRect/>
          </a:stretch>
        </p:blipFill>
        <p:spPr bwMode="auto">
          <a:xfrm>
            <a:off x="3320142" y="7776952"/>
            <a:ext cx="1850573" cy="1295400"/>
          </a:xfrm>
          <a:prstGeom prst="rect">
            <a:avLst/>
          </a:prstGeom>
          <a:noFill/>
          <a:ln>
            <a:solidFill>
              <a:schemeClr val="tx1"/>
            </a:solidFill>
          </a:ln>
        </p:spPr>
      </p:pic>
      <p:sp>
        <p:nvSpPr>
          <p:cNvPr id="18" name="Slide Number Placeholder 17"/>
          <p:cNvSpPr>
            <a:spLocks noGrp="1"/>
          </p:cNvSpPr>
          <p:nvPr>
            <p:ph type="sldNum" sz="quarter" idx="12"/>
          </p:nvPr>
        </p:nvSpPr>
        <p:spPr/>
        <p:txBody>
          <a:bodyPr/>
          <a:lstStyle/>
          <a:p>
            <a:fld id="{82B61C5F-4E7A-444F-A5BB-A480A4589E4D}" type="slidenum">
              <a:rPr lang="en-US" smtClean="0"/>
              <a:pPr/>
              <a:t>5</a:t>
            </a:fld>
            <a:endParaRPr lang="en-US"/>
          </a:p>
        </p:txBody>
      </p:sp>
      <p:sp>
        <p:nvSpPr>
          <p:cNvPr id="17" name="TextBox 16"/>
          <p:cNvSpPr txBox="1"/>
          <p:nvPr/>
        </p:nvSpPr>
        <p:spPr>
          <a:xfrm>
            <a:off x="1066800" y="76200"/>
            <a:ext cx="1066800" cy="1169551"/>
          </a:xfrm>
          <a:prstGeom prst="rect">
            <a:avLst/>
          </a:prstGeom>
          <a:noFill/>
        </p:spPr>
        <p:txBody>
          <a:bodyPr wrap="square" rtlCol="0">
            <a:spAutoFit/>
          </a:bodyPr>
          <a:lstStyle/>
          <a:p>
            <a:r>
              <a:rPr lang="en-US" sz="7000" dirty="0">
                <a:latin typeface="Georgia" pitchFamily="18" charset="0"/>
              </a:rPr>
              <a:t>3</a:t>
            </a:r>
          </a:p>
        </p:txBody>
      </p:sp>
      <p:sp>
        <p:nvSpPr>
          <p:cNvPr id="19" name="TextBox 18"/>
          <p:cNvSpPr txBox="1"/>
          <p:nvPr/>
        </p:nvSpPr>
        <p:spPr>
          <a:xfrm>
            <a:off x="1752600" y="423208"/>
            <a:ext cx="6019800" cy="769441"/>
          </a:xfrm>
          <a:prstGeom prst="rect">
            <a:avLst/>
          </a:prstGeom>
          <a:noFill/>
        </p:spPr>
        <p:txBody>
          <a:bodyPr wrap="square" rtlCol="0">
            <a:spAutoFit/>
          </a:bodyPr>
          <a:lstStyle/>
          <a:p>
            <a:r>
              <a:rPr lang="en-US" sz="2200" b="1" dirty="0" smtClean="0"/>
              <a:t>Focus on the District’s Historic Building           Assets and Enhance the Built Environment</a:t>
            </a:r>
            <a:endParaRPr lang="en-US" sz="2200" b="1" dirty="0"/>
          </a:p>
        </p:txBody>
      </p:sp>
      <p:sp>
        <p:nvSpPr>
          <p:cNvPr id="20" name="TextBox 19"/>
          <p:cNvSpPr txBox="1"/>
          <p:nvPr/>
        </p:nvSpPr>
        <p:spPr>
          <a:xfrm>
            <a:off x="1795417" y="259884"/>
            <a:ext cx="1938383" cy="276999"/>
          </a:xfrm>
          <a:prstGeom prst="rect">
            <a:avLst/>
          </a:prstGeom>
          <a:noFill/>
        </p:spPr>
        <p:txBody>
          <a:bodyPr wrap="square" rtlCol="0">
            <a:spAutoFit/>
          </a:bodyPr>
          <a:lstStyle/>
          <a:p>
            <a:r>
              <a:rPr lang="en-US" sz="1200" i="1" dirty="0" smtClean="0">
                <a:latin typeface="+mj-lt"/>
              </a:rPr>
              <a:t>Community Actions</a:t>
            </a:r>
            <a:endParaRPr lang="en-US" sz="1200" i="1" dirty="0">
              <a:latin typeface="+mj-lt"/>
            </a:endParaRPr>
          </a:p>
        </p:txBody>
      </p:sp>
      <p:sp>
        <p:nvSpPr>
          <p:cNvPr id="21" name="Double Bracket 20"/>
          <p:cNvSpPr/>
          <p:nvPr/>
        </p:nvSpPr>
        <p:spPr>
          <a:xfrm>
            <a:off x="838200" y="381000"/>
            <a:ext cx="6324600" cy="838200"/>
          </a:xfrm>
          <a:prstGeom prst="bracketPair">
            <a:avLst/>
          </a:prstGeom>
          <a:ln w="50800">
            <a:solidFill>
              <a:srgbClr val="006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Arrow Connector 28"/>
          <p:cNvCxnSpPr/>
          <p:nvPr/>
        </p:nvCxnSpPr>
        <p:spPr>
          <a:xfrm rot="5400000">
            <a:off x="-2971006" y="5333206"/>
            <a:ext cx="7162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6200000">
            <a:off x="-1366511" y="4319945"/>
            <a:ext cx="3629056" cy="323165"/>
          </a:xfrm>
          <a:prstGeom prst="rect">
            <a:avLst/>
          </a:prstGeom>
          <a:noFill/>
        </p:spPr>
        <p:txBody>
          <a:bodyPr wrap="square" rtlCol="0">
            <a:spAutoFit/>
          </a:bodyPr>
          <a:lstStyle/>
          <a:p>
            <a:r>
              <a:rPr lang="en-US" sz="1500" dirty="0" smtClean="0">
                <a:latin typeface="+mj-lt"/>
              </a:rPr>
              <a:t>COMMUNITY ACTIONS</a:t>
            </a:r>
            <a:endParaRPr lang="en-US" sz="1500" dirty="0">
              <a:latin typeface="+mj-lt"/>
            </a:endParaRPr>
          </a:p>
        </p:txBody>
      </p:sp>
      <p:pic>
        <p:nvPicPr>
          <p:cNvPr id="10243" name="Picture 3" descr="C:\Documents and Settings\BeecheS\Desktop\Pioneer Square Report\pio square biker.jpg"/>
          <p:cNvPicPr>
            <a:picLocks noChangeAspect="1" noChangeArrowheads="1"/>
          </p:cNvPicPr>
          <p:nvPr/>
        </p:nvPicPr>
        <p:blipFill>
          <a:blip r:embed="rId4" cstate="print"/>
          <a:srcRect/>
          <a:stretch>
            <a:fillRect/>
          </a:stretch>
        </p:blipFill>
        <p:spPr bwMode="auto">
          <a:xfrm>
            <a:off x="5388428" y="7776952"/>
            <a:ext cx="1850572" cy="1295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14400" y="3209389"/>
            <a:ext cx="6019800" cy="2308324"/>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287338" marR="0" lvl="0" indent="-287338" algn="l" defTabSz="914400" rtl="0" eaLnBrk="0" fontAlgn="base" latinLnBrk="0" hangingPunct="0">
              <a:lnSpc>
                <a:spcPct val="100000"/>
              </a:lnSpc>
              <a:spcBef>
                <a:spcPct val="0"/>
              </a:spcBef>
              <a:spcAft>
                <a:spcPct val="0"/>
              </a:spcAft>
              <a:buClrTx/>
              <a:buSzTx/>
              <a:tabLst/>
            </a:pPr>
            <a:endPar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endParaRPr>
          </a:p>
          <a:p>
            <a:pPr marL="287338" marR="0" lvl="0" indent="-287338" algn="l" defTabSz="914400" rtl="0" eaLnBrk="0" fontAlgn="base" latinLnBrk="0" hangingPunct="0">
              <a:lnSpc>
                <a:spcPct val="100000"/>
              </a:lnSpc>
              <a:spcBef>
                <a:spcPct val="0"/>
              </a:spcBef>
              <a:spcAft>
                <a:spcPct val="0"/>
              </a:spcAft>
              <a:buClrTx/>
              <a:buSzTx/>
              <a:tabLst/>
            </a:pPr>
            <a:endParaRPr lang="en-US" sz="1500" b="1" dirty="0" smtClean="0">
              <a:solidFill>
                <a:srgbClr val="0060A8"/>
              </a:solidFill>
              <a:latin typeface="+mj-lt"/>
              <a:ea typeface="Times New Roman" pitchFamily="18" charset="0"/>
              <a:cs typeface="Times New Roman" pitchFamily="18" charset="0"/>
            </a:endParaRPr>
          </a:p>
          <a:p>
            <a:pPr marL="287338" marR="0" lvl="0" indent="-287338" algn="l" defTabSz="914400" rtl="0" eaLnBrk="0" fontAlgn="base" latinLnBrk="0" hangingPunct="0">
              <a:lnSpc>
                <a:spcPct val="100000"/>
              </a:lnSpc>
              <a:spcBef>
                <a:spcPct val="0"/>
              </a:spcBef>
              <a:spcAft>
                <a:spcPct val="0"/>
              </a:spcAft>
              <a:buClrTx/>
              <a:buSzTx/>
              <a:tabLst/>
            </a:pPr>
            <a:endPar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endParaRPr>
          </a:p>
          <a:p>
            <a:pPr marL="287338" marR="0" lvl="0" indent="-287338" algn="l" defTabSz="914400" rtl="0" eaLnBrk="0" fontAlgn="base" latinLnBrk="0" hangingPunct="0">
              <a:lnSpc>
                <a:spcPct val="100000"/>
              </a:lnSpc>
              <a:spcBef>
                <a:spcPct val="0"/>
              </a:spcBef>
              <a:spcAft>
                <a:spcPct val="0"/>
              </a:spcAft>
              <a:buClrTx/>
              <a:buSzTx/>
              <a:tabLst/>
            </a:pPr>
            <a:endParaRPr lang="en-US" sz="1500" b="1" dirty="0" smtClean="0">
              <a:solidFill>
                <a:srgbClr val="0060A8"/>
              </a:solidFill>
              <a:latin typeface="+mj-lt"/>
              <a:ea typeface="Times New Roman" pitchFamily="18" charset="0"/>
              <a:cs typeface="Times New Roman" pitchFamily="18" charset="0"/>
            </a:endParaRPr>
          </a:p>
          <a:p>
            <a:pPr marL="287338" marR="0" lvl="0" indent="-287338" algn="l" defTabSz="914400" rtl="0" eaLnBrk="0" fontAlgn="base" latinLnBrk="0" hangingPunct="0">
              <a:lnSpc>
                <a:spcPct val="100000"/>
              </a:lnSpc>
              <a:spcBef>
                <a:spcPct val="0"/>
              </a:spcBef>
              <a:spcAft>
                <a:spcPct val="0"/>
              </a:spcAft>
              <a:buClrTx/>
              <a:buSzTx/>
              <a:tabLst/>
            </a:pPr>
            <a:endPar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endParaRPr>
          </a:p>
          <a:p>
            <a:pPr marL="287338" marR="0" lvl="0" indent="-287338" algn="l" defTabSz="914400" rtl="0" eaLnBrk="0" fontAlgn="base" latinLnBrk="0" hangingPunct="0">
              <a:lnSpc>
                <a:spcPct val="100000"/>
              </a:lnSpc>
              <a:spcBef>
                <a:spcPct val="0"/>
              </a:spcBef>
              <a:spcAft>
                <a:spcPct val="0"/>
              </a:spcAft>
              <a:buClrTx/>
              <a:buSzTx/>
              <a:tabLst/>
            </a:pPr>
            <a:endParaRPr lang="en-US" sz="1500" b="1" dirty="0" smtClean="0">
              <a:solidFill>
                <a:srgbClr val="0060A8"/>
              </a:solidFill>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mj-lt"/>
                <a:ea typeface="Times New Roman" pitchFamily="18" charset="0"/>
                <a:cs typeface="Times New Roman" pitchFamily="18" charset="0"/>
              </a:rPr>
              <a:t/>
            </a:r>
            <a:br>
              <a:rPr kumimoji="0" lang="en-US" sz="2000" b="0" i="1" u="none" strike="noStrike" cap="none" normalizeH="0" baseline="0" dirty="0" smtClean="0">
                <a:ln>
                  <a:noFill/>
                </a:ln>
                <a:solidFill>
                  <a:schemeClr val="tx1"/>
                </a:solidFill>
                <a:effectLst/>
                <a:latin typeface="+mj-lt"/>
                <a:ea typeface="Times New Roman" pitchFamily="18" charset="0"/>
                <a:cs typeface="Times New Roman" pitchFamily="18" charset="0"/>
              </a:rPr>
            </a:br>
            <a:endParaRPr kumimoji="0" lang="en-US"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j-lt"/>
            </a:endParaRPr>
          </a:p>
        </p:txBody>
      </p:sp>
      <p:sp>
        <p:nvSpPr>
          <p:cNvPr id="21" name="Rectangle 1"/>
          <p:cNvSpPr>
            <a:spLocks noChangeArrowheads="1"/>
          </p:cNvSpPr>
          <p:nvPr/>
        </p:nvSpPr>
        <p:spPr bwMode="auto">
          <a:xfrm>
            <a:off x="1143000" y="4724400"/>
            <a:ext cx="5943600" cy="430887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225425" lvl="0" indent="-225425" fontAlgn="base">
              <a:spcBef>
                <a:spcPct val="0"/>
              </a:spcBef>
              <a:spcAft>
                <a:spcPct val="0"/>
              </a:spcAft>
            </a:pPr>
            <a:r>
              <a:rPr lang="en-US" sz="1500" b="1" dirty="0" smtClean="0">
                <a:solidFill>
                  <a:srgbClr val="0060A8"/>
                </a:solidFill>
                <a:ea typeface="Times New Roman" pitchFamily="18" charset="0"/>
                <a:cs typeface="Times New Roman" pitchFamily="18" charset="0"/>
              </a:rPr>
              <a:t>A.  Develop a Comprehensive PR, Marketing and Branding Strategy           </a:t>
            </a:r>
          </a:p>
          <a:p>
            <a:pPr marL="225425" lvl="0" indent="-225425" fontAlgn="base">
              <a:spcBef>
                <a:spcPct val="0"/>
              </a:spcBef>
              <a:spcAft>
                <a:spcPct val="0"/>
              </a:spcAft>
            </a:pPr>
            <a:r>
              <a:rPr lang="en-US" sz="1500" b="1" dirty="0" smtClean="0">
                <a:solidFill>
                  <a:srgbClr val="0060A8"/>
                </a:solidFill>
                <a:ea typeface="Times New Roman" pitchFamily="18" charset="0"/>
                <a:cs typeface="Times New Roman" pitchFamily="18" charset="0"/>
              </a:rPr>
              <a:t>      for Pioneer Square</a:t>
            </a:r>
          </a:p>
          <a:p>
            <a:pPr marL="342900" lvl="0" indent="-342900" fontAlgn="base">
              <a:spcBef>
                <a:spcPct val="0"/>
              </a:spcBef>
              <a:spcAft>
                <a:spcPct val="0"/>
              </a:spcAft>
            </a:pPr>
            <a:endParaRPr lang="en-US" sz="500" dirty="0" smtClean="0">
              <a:solidFill>
                <a:srgbClr val="0060A8"/>
              </a:solidFill>
            </a:endParaRPr>
          </a:p>
          <a:p>
            <a:pPr marL="914400" lvl="0" indent="-274320">
              <a:spcBef>
                <a:spcPts val="300"/>
              </a:spcBef>
              <a:buFont typeface="Arial" pitchFamily="34" charset="0"/>
              <a:buChar char="•"/>
            </a:pPr>
            <a:r>
              <a:rPr lang="en-US" sz="1200" dirty="0" smtClean="0"/>
              <a:t>Alliance staff have seen the beta for new branding; launch July 2011</a:t>
            </a:r>
          </a:p>
          <a:p>
            <a:pPr lvl="0"/>
            <a:endParaRPr lang="en-US" sz="1200" dirty="0" smtClean="0"/>
          </a:p>
          <a:p>
            <a:pPr marL="225425" marR="0" lvl="0" indent="-225425" algn="l" defTabSz="914400" rtl="0" eaLnBrk="0" fontAlgn="base" latinLnBrk="0" hangingPunct="0">
              <a:lnSpc>
                <a:spcPct val="100000"/>
              </a:lnSpc>
              <a:spcBef>
                <a:spcPct val="0"/>
              </a:spcBef>
              <a:spcAft>
                <a:spcPct val="0"/>
              </a:spcAft>
              <a:buClrTx/>
              <a:buSzTx/>
              <a:buAutoNum type="alphaUcPeriod" startAt="2"/>
              <a:tabLst/>
            </a:pP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Develop a Communications Plan that Builds on </a:t>
            </a:r>
            <a:r>
              <a:rPr lang="en-US" sz="1500" b="1" dirty="0" smtClean="0">
                <a:solidFill>
                  <a:srgbClr val="0060A8"/>
                </a:solidFill>
                <a:latin typeface="+mj-lt"/>
                <a:ea typeface="Times New Roman" pitchFamily="18" charset="0"/>
                <a:cs typeface="Times New Roman" pitchFamily="18" charset="0"/>
              </a:rPr>
              <a:t>the </a:t>
            </a: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Square’s Unique   Mix of Assets </a:t>
            </a:r>
          </a:p>
          <a:p>
            <a:pPr marL="342900" marR="0" lvl="0" indent="-342900" algn="l" defTabSz="914400" rtl="0" eaLnBrk="0" fontAlgn="base" latinLnBrk="0" hangingPunct="0">
              <a:lnSpc>
                <a:spcPct val="100000"/>
              </a:lnSpc>
              <a:spcBef>
                <a:spcPct val="0"/>
              </a:spcBef>
              <a:spcAft>
                <a:spcPct val="0"/>
              </a:spcAft>
              <a:buClrTx/>
              <a:buSzTx/>
              <a:tabLst/>
            </a:pPr>
            <a:endParaRPr kumimoji="0" lang="en-US" sz="200" b="0" i="0" u="none" strike="noStrike" cap="none" normalizeH="0" baseline="0" dirty="0" smtClean="0">
              <a:ln>
                <a:noFill/>
              </a:ln>
              <a:solidFill>
                <a:srgbClr val="0060A8"/>
              </a:solidFill>
              <a:effectLst/>
              <a:latin typeface="+mj-lt"/>
            </a:endParaRPr>
          </a:p>
          <a:p>
            <a:pPr marL="914400" lvl="0" indent="-274320">
              <a:spcBef>
                <a:spcPts val="300"/>
              </a:spcBef>
              <a:buFont typeface="Arial" pitchFamily="34" charset="0"/>
              <a:buChar char="•"/>
            </a:pPr>
            <a:r>
              <a:rPr lang="en-US" sz="1200" dirty="0" smtClean="0"/>
              <a:t>Increased positive relationships with the media; telling a new story about Pioneer Square</a:t>
            </a:r>
          </a:p>
          <a:p>
            <a:pPr marL="285750" marR="0" lvl="0" indent="-285750" algn="l" defTabSz="914400" rtl="0" eaLnBrk="0" fontAlgn="base" latinLnBrk="0" hangingPunct="0">
              <a:lnSpc>
                <a:spcPct val="100000"/>
              </a:lnSpc>
              <a:spcBef>
                <a:spcPct val="0"/>
              </a:spcBef>
              <a:spcAft>
                <a:spcPct val="0"/>
              </a:spcAft>
              <a:buClrTx/>
              <a:buSzTx/>
              <a:tabLst/>
            </a:pPr>
            <a:endParaRPr kumimoji="0" lang="en-US" sz="1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r>
              <a:rPr kumimoji="0" lang="en-US" sz="1500" b="1" i="0" u="none" strike="noStrike" cap="none" normalizeH="0" baseline="0" dirty="0" smtClean="0">
                <a:ln>
                  <a:noFill/>
                </a:ln>
                <a:solidFill>
                  <a:srgbClr val="0060A8"/>
                </a:solidFill>
                <a:effectLst/>
                <a:latin typeface="+mj-lt"/>
                <a:ea typeface="Times New Roman" pitchFamily="18" charset="0"/>
                <a:cs typeface="Times New Roman" pitchFamily="18" charset="0"/>
              </a:rPr>
              <a:t>C.  Support the Trails to Treasure Program </a:t>
            </a:r>
          </a:p>
          <a:p>
            <a:pPr marL="914400" lvl="0" indent="-274320">
              <a:spcBef>
                <a:spcPts val="300"/>
              </a:spcBef>
              <a:buFont typeface="Arial" pitchFamily="34" charset="0"/>
              <a:buChar char="•"/>
            </a:pPr>
            <a:r>
              <a:rPr lang="en-US" sz="1200" dirty="0" smtClean="0"/>
              <a:t>Trail to Treasure (T2T) Master Plan completed, walking map printed and launch event held May 20,</a:t>
            </a:r>
            <a:r>
              <a:rPr lang="en-US" sz="1200" baseline="30000" dirty="0" smtClean="0"/>
              <a:t> </a:t>
            </a:r>
            <a:r>
              <a:rPr lang="en-US" sz="1200" dirty="0" smtClean="0"/>
              <a:t>2011 </a:t>
            </a:r>
          </a:p>
          <a:p>
            <a:pPr marL="914400" lvl="0" indent="-274320">
              <a:spcBef>
                <a:spcPts val="300"/>
              </a:spcBef>
              <a:buFont typeface="Arial" pitchFamily="34" charset="0"/>
              <a:buChar char="•"/>
            </a:pPr>
            <a:r>
              <a:rPr lang="en-US" sz="1200" dirty="0" smtClean="0"/>
              <a:t>T2T advisory committee to meet during June 2011 to define next steps</a:t>
            </a:r>
          </a:p>
          <a:p>
            <a:pPr marL="914400" lvl="0" indent="-274320">
              <a:spcBef>
                <a:spcPts val="300"/>
              </a:spcBef>
              <a:buFont typeface="Arial" pitchFamily="34" charset="0"/>
              <a:buChar char="•"/>
            </a:pPr>
            <a:r>
              <a:rPr lang="en-US" sz="1200" dirty="0" smtClean="0"/>
              <a:t>Neighborhood Walking Tours available Summer 2011</a:t>
            </a:r>
          </a:p>
          <a:p>
            <a:pPr marL="914400" marR="0" lvl="0" indent="-274320" algn="l" defTabSz="914400" rtl="0" eaLnBrk="0" fontAlgn="base" latinLnBrk="0" hangingPunct="0">
              <a:lnSpc>
                <a:spcPct val="100000"/>
              </a:lnSpc>
              <a:spcBef>
                <a:spcPts val="300"/>
              </a:spcBef>
              <a:spcAft>
                <a:spcPct val="0"/>
              </a:spcAft>
              <a:buClrTx/>
              <a:buSzTx/>
              <a:buFont typeface="Arial" pitchFamily="34" charset="0"/>
              <a:buChar char="•"/>
              <a:tabLst/>
            </a:pPr>
            <a:endParaRPr kumimoji="0" lang="en-US" sz="1200" b="0" i="0" u="none" strike="noStrike" cap="none" normalizeH="0" baseline="0" dirty="0" smtClean="0">
              <a:ln>
                <a:noFill/>
              </a:ln>
              <a:solidFill>
                <a:srgbClr val="0060A8"/>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mj-lt"/>
                <a:ea typeface="Times New Roman" pitchFamily="18" charset="0"/>
                <a:cs typeface="Times New Roman" pitchFamily="18" charset="0"/>
              </a:rPr>
              <a:t/>
            </a:r>
            <a:br>
              <a:rPr kumimoji="0" lang="en-US" sz="2000" b="0" i="1" u="none" strike="noStrike" cap="none" normalizeH="0" baseline="0" dirty="0" smtClean="0">
                <a:ln>
                  <a:noFill/>
                </a:ln>
                <a:solidFill>
                  <a:schemeClr val="tx1"/>
                </a:solidFill>
                <a:effectLst/>
                <a:latin typeface="+mj-lt"/>
                <a:ea typeface="Times New Roman" pitchFamily="18" charset="0"/>
                <a:cs typeface="Times New Roman" pitchFamily="18" charset="0"/>
              </a:rPr>
            </a:br>
            <a:endParaRPr kumimoji="0" lang="en-US"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j-lt"/>
            </a:endParaRPr>
          </a:p>
        </p:txBody>
      </p:sp>
      <p:sp>
        <p:nvSpPr>
          <p:cNvPr id="14" name="Slide Number Placeholder 13"/>
          <p:cNvSpPr>
            <a:spLocks noGrp="1"/>
          </p:cNvSpPr>
          <p:nvPr>
            <p:ph type="sldNum" sz="quarter" idx="12"/>
          </p:nvPr>
        </p:nvSpPr>
        <p:spPr/>
        <p:txBody>
          <a:bodyPr/>
          <a:lstStyle/>
          <a:p>
            <a:fld id="{82B61C5F-4E7A-444F-A5BB-A480A4589E4D}" type="slidenum">
              <a:rPr lang="en-US" smtClean="0"/>
              <a:pPr/>
              <a:t>6</a:t>
            </a:fld>
            <a:endParaRPr lang="en-US"/>
          </a:p>
        </p:txBody>
      </p:sp>
      <p:sp>
        <p:nvSpPr>
          <p:cNvPr id="17" name="TextBox 16"/>
          <p:cNvSpPr txBox="1"/>
          <p:nvPr/>
        </p:nvSpPr>
        <p:spPr>
          <a:xfrm>
            <a:off x="1066800" y="76200"/>
            <a:ext cx="1066800" cy="1169551"/>
          </a:xfrm>
          <a:prstGeom prst="rect">
            <a:avLst/>
          </a:prstGeom>
          <a:noFill/>
        </p:spPr>
        <p:txBody>
          <a:bodyPr wrap="square" rtlCol="0">
            <a:spAutoFit/>
          </a:bodyPr>
          <a:lstStyle/>
          <a:p>
            <a:r>
              <a:rPr lang="en-US" sz="7000" dirty="0">
                <a:latin typeface="Georgia" pitchFamily="18" charset="0"/>
              </a:rPr>
              <a:t>4</a:t>
            </a:r>
          </a:p>
        </p:txBody>
      </p:sp>
      <p:sp>
        <p:nvSpPr>
          <p:cNvPr id="18" name="TextBox 17"/>
          <p:cNvSpPr txBox="1"/>
          <p:nvPr/>
        </p:nvSpPr>
        <p:spPr>
          <a:xfrm>
            <a:off x="1752600" y="423208"/>
            <a:ext cx="6019800" cy="769441"/>
          </a:xfrm>
          <a:prstGeom prst="rect">
            <a:avLst/>
          </a:prstGeom>
          <a:noFill/>
        </p:spPr>
        <p:txBody>
          <a:bodyPr wrap="square" rtlCol="0">
            <a:spAutoFit/>
          </a:bodyPr>
          <a:lstStyle/>
          <a:p>
            <a:r>
              <a:rPr lang="en-US" sz="2200" b="1" dirty="0" smtClean="0"/>
              <a:t>Effectively Market, Brand, and Promote</a:t>
            </a:r>
          </a:p>
          <a:p>
            <a:r>
              <a:rPr lang="en-US" sz="2200" b="1" dirty="0" smtClean="0"/>
              <a:t>Pioneer Square</a:t>
            </a:r>
            <a:endParaRPr lang="en-US" sz="2200" b="1" dirty="0"/>
          </a:p>
        </p:txBody>
      </p:sp>
      <p:sp>
        <p:nvSpPr>
          <p:cNvPr id="19" name="TextBox 18"/>
          <p:cNvSpPr txBox="1"/>
          <p:nvPr/>
        </p:nvSpPr>
        <p:spPr>
          <a:xfrm>
            <a:off x="1795417" y="259884"/>
            <a:ext cx="1938383" cy="276999"/>
          </a:xfrm>
          <a:prstGeom prst="rect">
            <a:avLst/>
          </a:prstGeom>
          <a:noFill/>
        </p:spPr>
        <p:txBody>
          <a:bodyPr wrap="square" rtlCol="0">
            <a:spAutoFit/>
          </a:bodyPr>
          <a:lstStyle/>
          <a:p>
            <a:r>
              <a:rPr lang="en-US" sz="1200" i="1" dirty="0" smtClean="0">
                <a:latin typeface="+mj-lt"/>
              </a:rPr>
              <a:t>Community Actions</a:t>
            </a:r>
            <a:endParaRPr lang="en-US" sz="1200" i="1" dirty="0">
              <a:latin typeface="+mj-lt"/>
            </a:endParaRPr>
          </a:p>
        </p:txBody>
      </p:sp>
      <p:sp>
        <p:nvSpPr>
          <p:cNvPr id="20" name="Double Bracket 19"/>
          <p:cNvSpPr/>
          <p:nvPr/>
        </p:nvSpPr>
        <p:spPr>
          <a:xfrm>
            <a:off x="838200" y="381000"/>
            <a:ext cx="6324600" cy="838200"/>
          </a:xfrm>
          <a:prstGeom prst="bracketPair">
            <a:avLst/>
          </a:prstGeom>
          <a:ln w="50800">
            <a:solidFill>
              <a:srgbClr val="006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rot="5400000">
            <a:off x="-2971006" y="5333206"/>
            <a:ext cx="7162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1366511" y="4319945"/>
            <a:ext cx="3629056" cy="323165"/>
          </a:xfrm>
          <a:prstGeom prst="rect">
            <a:avLst/>
          </a:prstGeom>
          <a:noFill/>
        </p:spPr>
        <p:txBody>
          <a:bodyPr wrap="square" rtlCol="0">
            <a:spAutoFit/>
          </a:bodyPr>
          <a:lstStyle/>
          <a:p>
            <a:r>
              <a:rPr lang="en-US" sz="1500" dirty="0" smtClean="0">
                <a:latin typeface="+mj-lt"/>
              </a:rPr>
              <a:t>COMMUNITY ACTIONS</a:t>
            </a:r>
            <a:endParaRPr lang="en-US" sz="1500" dirty="0">
              <a:latin typeface="+mj-lt"/>
            </a:endParaRPr>
          </a:p>
        </p:txBody>
      </p:sp>
      <p:pic>
        <p:nvPicPr>
          <p:cNvPr id="2050" name="Picture 2" descr="P:\From Old Server\Public (server)\Alliance Documents\Photos\Pioneer Square Photo Shoot 2010\PRINT\ps0053.jpg"/>
          <p:cNvPicPr>
            <a:picLocks noChangeAspect="1" noChangeArrowheads="1"/>
          </p:cNvPicPr>
          <p:nvPr/>
        </p:nvPicPr>
        <p:blipFill>
          <a:blip r:embed="rId3" cstate="print"/>
          <a:srcRect/>
          <a:stretch>
            <a:fillRect/>
          </a:stretch>
        </p:blipFill>
        <p:spPr bwMode="auto">
          <a:xfrm>
            <a:off x="838200" y="1676400"/>
            <a:ext cx="3309939" cy="2206626"/>
          </a:xfrm>
          <a:prstGeom prst="rect">
            <a:avLst/>
          </a:prstGeom>
          <a:noFill/>
          <a:ln>
            <a:solidFill>
              <a:schemeClr val="tx1"/>
            </a:solidFill>
          </a:ln>
        </p:spPr>
      </p:pic>
      <p:pic>
        <p:nvPicPr>
          <p:cNvPr id="2051" name="Picture 3" descr="P:\From Old Server\Public (server)\Alliance Documents\Photos\Pioneer Square Photo Shoot 2010\PRINT\ps0191.jpg"/>
          <p:cNvPicPr>
            <a:picLocks noChangeAspect="1" noChangeArrowheads="1"/>
          </p:cNvPicPr>
          <p:nvPr/>
        </p:nvPicPr>
        <p:blipFill>
          <a:blip r:embed="rId4" cstate="print"/>
          <a:srcRect/>
          <a:stretch>
            <a:fillRect/>
          </a:stretch>
        </p:blipFill>
        <p:spPr bwMode="auto">
          <a:xfrm>
            <a:off x="4267200" y="1676401"/>
            <a:ext cx="1473096" cy="2209800"/>
          </a:xfrm>
          <a:prstGeom prst="rect">
            <a:avLst/>
          </a:prstGeom>
          <a:noFill/>
          <a:ln>
            <a:solidFill>
              <a:schemeClr val="tx1"/>
            </a:solidFill>
          </a:ln>
        </p:spPr>
      </p:pic>
      <p:pic>
        <p:nvPicPr>
          <p:cNvPr id="2052" name="Picture 4" descr="P:\From Old Server\Public (server)\Alliance Documents\Photos\Pioneer Square Photo Shoot 2010\PRINT\ps0361.jpg"/>
          <p:cNvPicPr>
            <a:picLocks noChangeAspect="1" noChangeArrowheads="1"/>
          </p:cNvPicPr>
          <p:nvPr/>
        </p:nvPicPr>
        <p:blipFill>
          <a:blip r:embed="rId5" cstate="print"/>
          <a:srcRect/>
          <a:stretch>
            <a:fillRect/>
          </a:stretch>
        </p:blipFill>
        <p:spPr bwMode="auto">
          <a:xfrm>
            <a:off x="5867400" y="1676400"/>
            <a:ext cx="1473200" cy="22098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762000" y="1400190"/>
            <a:ext cx="3733800" cy="760208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225425" marR="0" lvl="0" indent="-225425" algn="l" defTabSz="914400" rtl="0" eaLnBrk="1" fontAlgn="base" latinLnBrk="0" hangingPunct="1">
              <a:lnSpc>
                <a:spcPct val="100000"/>
              </a:lnSpc>
              <a:spcBef>
                <a:spcPct val="0"/>
              </a:spcBef>
              <a:spcAft>
                <a:spcPct val="0"/>
              </a:spcAft>
              <a:buClrTx/>
              <a:buSzTx/>
              <a:buAutoNum type="alphaUcPeriod"/>
              <a:tabLst/>
            </a:pP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Facilitate Development and Adaptive </a:t>
            </a:r>
          </a:p>
          <a:p>
            <a:pPr marL="342900" marR="0" lvl="0" indent="-342900" algn="l" defTabSz="914400" rtl="0" eaLnBrk="1" fontAlgn="base" latinLnBrk="0" hangingPunct="1">
              <a:lnSpc>
                <a:spcPct val="100000"/>
              </a:lnSpc>
              <a:spcBef>
                <a:spcPct val="0"/>
              </a:spcBef>
              <a:spcAft>
                <a:spcPct val="0"/>
              </a:spcAft>
              <a:buClrTx/>
              <a:buSzTx/>
              <a:tabLst/>
            </a:pPr>
            <a:r>
              <a:rPr lang="en-US" sz="1500" b="1" dirty="0" smtClean="0">
                <a:solidFill>
                  <a:srgbClr val="AC0000"/>
                </a:solidFill>
                <a:latin typeface="+mj-lt"/>
                <a:ea typeface="Times New Roman" pitchFamily="18" charset="0"/>
                <a:cs typeface="Times New Roman" pitchFamily="18" charset="0"/>
              </a:rPr>
              <a:t>     </a:t>
            </a: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Reuse Incentives </a:t>
            </a:r>
            <a:endParaRPr kumimoji="0" lang="en-US" sz="1500" b="0" i="0" u="none" strike="noStrike" cap="none" normalizeH="0" baseline="0" dirty="0" smtClean="0">
              <a:ln>
                <a:noFill/>
              </a:ln>
              <a:solidFill>
                <a:srgbClr val="AC0000"/>
              </a:solidFill>
              <a:effectLst/>
              <a:latin typeface="+mj-lt"/>
            </a:endParaRPr>
          </a:p>
          <a:p>
            <a:pPr marL="514350" indent="-228600" eaLnBrk="0" fontAlgn="base" hangingPunct="0">
              <a:spcBef>
                <a:spcPct val="0"/>
              </a:spcBef>
              <a:spcAft>
                <a:spcPct val="0"/>
              </a:spcAft>
              <a:buFont typeface="Arial" pitchFamily="34" charset="0"/>
              <a:buChar char="•"/>
            </a:pPr>
            <a:r>
              <a:rPr lang="en-US" sz="1200" dirty="0" smtClean="0"/>
              <a:t>South Downtown rezone legislation was adopted on April 25, 2011 to increase residential density.</a:t>
            </a:r>
            <a:endPar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14350" marR="0" lvl="0" indent="-228600" algn="l" defTabSz="914400" rtl="0" eaLnBrk="0" fontAlgn="base" latinLnBrk="0" hangingPunct="0">
              <a:lnSpc>
                <a:spcPct val="100000"/>
              </a:lnSpc>
              <a:spcBef>
                <a:spcPct val="0"/>
              </a:spcBef>
              <a:spcAft>
                <a:spcPct val="0"/>
              </a:spcAft>
              <a:buClrTx/>
              <a:buSzTx/>
              <a:buFontTx/>
              <a:buChar char="•"/>
              <a:tabLst/>
            </a:pPr>
            <a:endParaRPr kumimoji="0" lang="en-US" sz="6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14350" lvl="0" indent="-228600" eaLnBrk="0" fontAlgn="base" hangingPunct="0">
              <a:spcBef>
                <a:spcPct val="0"/>
              </a:spcBef>
              <a:spcAft>
                <a:spcPct val="0"/>
              </a:spcAft>
              <a:buFont typeface="Arial" pitchFamily="34" charset="0"/>
              <a:buChar char="•"/>
            </a:pPr>
            <a:r>
              <a:rPr lang="en-US" sz="1200" dirty="0" smtClean="0"/>
              <a:t>North Lot mixed-use development project is under consideration for New Markets Tax Credits financing.  This funding will dramatically improve the financial feasibility of the project. </a:t>
            </a:r>
            <a:endPar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14350" marR="0" lvl="0" indent="-228600" algn="l" defTabSz="914400" rtl="0" eaLnBrk="0" fontAlgn="base" latinLnBrk="0" hangingPunct="0">
              <a:lnSpc>
                <a:spcPct val="100000"/>
              </a:lnSpc>
              <a:spcBef>
                <a:spcPct val="0"/>
              </a:spcBef>
              <a:spcAft>
                <a:spcPct val="0"/>
              </a:spcAft>
              <a:buClrTx/>
              <a:buSzTx/>
              <a:buFontTx/>
              <a:buChar char="•"/>
              <a:tabLst/>
            </a:pPr>
            <a:endParaRPr kumimoji="0" lang="en-US" sz="6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14350" lvl="0" indent="-228600" eaLnBrk="0" fontAlgn="base" hangingPunct="0">
              <a:spcBef>
                <a:spcPct val="0"/>
              </a:spcBef>
              <a:spcAft>
                <a:spcPct val="0"/>
              </a:spcAft>
              <a:buFont typeface="Arial" pitchFamily="34" charset="0"/>
              <a:buChar char="•"/>
            </a:pPr>
            <a:r>
              <a:rPr lang="en-US" sz="1200" dirty="0" smtClean="0"/>
              <a:t>City restoration of the King Street Station is fully funded ($50 million) and the final phase is underway.</a:t>
            </a:r>
            <a:r>
              <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p>
          <a:p>
            <a:pPr marL="514350" marR="0" lvl="0" indent="-228600" algn="l" defTabSz="914400" rtl="0" eaLnBrk="0" fontAlgn="base" latinLnBrk="0" hangingPunct="0">
              <a:lnSpc>
                <a:spcPct val="100000"/>
              </a:lnSpc>
              <a:spcBef>
                <a:spcPct val="0"/>
              </a:spcBef>
              <a:spcAft>
                <a:spcPct val="0"/>
              </a:spcAft>
              <a:buClrTx/>
              <a:buSzTx/>
              <a:buFontTx/>
              <a:buChar char="•"/>
              <a:tabLst/>
            </a:pPr>
            <a:endParaRPr kumimoji="0" lang="en-US" sz="6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14350" marR="0" lvl="0" indent="-228600" algn="l" defTabSz="914400" rtl="0" eaLnBrk="0" fontAlgn="base" latinLnBrk="0" hangingPunct="0">
              <a:lnSpc>
                <a:spcPct val="100000"/>
              </a:lnSpc>
              <a:spcBef>
                <a:spcPct val="0"/>
              </a:spcBef>
              <a:spcAft>
                <a:spcPct val="0"/>
              </a:spcAft>
              <a:buClrTx/>
              <a:buSzTx/>
              <a:tabLst/>
            </a:pPr>
            <a:endParaRPr kumimoji="0" lang="en-US" sz="1200" b="0" i="0" u="none" strike="noStrike" cap="none" normalizeH="0" baseline="0" dirty="0" smtClean="0">
              <a:ln>
                <a:noFill/>
              </a:ln>
              <a:solidFill>
                <a:srgbClr val="AC0000"/>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AutoNum type="alphaUcPeriod" startAt="2"/>
              <a:tabLst/>
            </a:pP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Address Vacant and Blighted Buildings </a:t>
            </a:r>
            <a:endParaRPr kumimoji="0" lang="en-US" sz="1500" b="0" i="0" u="none" strike="noStrike" cap="none" normalizeH="0" baseline="0" dirty="0" smtClean="0">
              <a:ln>
                <a:noFill/>
              </a:ln>
              <a:solidFill>
                <a:srgbClr val="AC0000"/>
              </a:solidFill>
              <a:effectLst/>
              <a:latin typeface="+mj-lt"/>
            </a:endParaRPr>
          </a:p>
          <a:p>
            <a:pPr marL="514350" lvl="0" indent="-228600" eaLnBrk="0" fontAlgn="base" hangingPunct="0">
              <a:spcBef>
                <a:spcPct val="0"/>
              </a:spcBef>
              <a:spcAft>
                <a:spcPct val="0"/>
              </a:spcAft>
              <a:buFont typeface="Arial" pitchFamily="34" charset="0"/>
              <a:buChar char="•"/>
            </a:pPr>
            <a:r>
              <a:rPr lang="en-US" sz="1200" dirty="0" smtClean="0"/>
              <a:t>The Department of Planning and Development (DPD), the Office of Arts and Cultural Affairs (OACA), and the Office of Economic Development (OED) collaborated with the Alliance for Pioneer Square (APS) on the Storefronts Seattle project – putting art in vacant retail spaces to enliven neighborhood streetscapes, make spaces more attractive to prospective tenants and provide opportunities for artists to display their work.</a:t>
            </a:r>
          </a:p>
          <a:p>
            <a:pPr marL="514350" lvl="0" indent="-228600" eaLnBrk="0" fontAlgn="base" hangingPunct="0">
              <a:spcBef>
                <a:spcPct val="0"/>
              </a:spcBef>
              <a:spcAft>
                <a:spcPct val="0"/>
              </a:spcAft>
            </a:pPr>
            <a:endParaRPr kumimoji="0" lang="en-US" sz="1200" b="0" i="0" u="none" strike="noStrike" cap="none" normalizeH="0" baseline="0" dirty="0" smtClean="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pP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C.  Implement Supportive Building </a:t>
            </a:r>
          </a:p>
          <a:p>
            <a:pPr marR="0" lvl="0" algn="l" defTabSz="914400" rtl="0" eaLnBrk="0" fontAlgn="base" latinLnBrk="0" hangingPunct="0">
              <a:lnSpc>
                <a:spcPct val="100000"/>
              </a:lnSpc>
              <a:spcBef>
                <a:spcPct val="0"/>
              </a:spcBef>
              <a:spcAft>
                <a:spcPct val="0"/>
              </a:spcAft>
              <a:buClrTx/>
              <a:buSzTx/>
            </a:pPr>
            <a:r>
              <a:rPr lang="en-US" sz="1500" b="1" dirty="0">
                <a:solidFill>
                  <a:srgbClr val="AC0000"/>
                </a:solidFill>
                <a:latin typeface="+mj-lt"/>
                <a:ea typeface="Times New Roman" pitchFamily="18" charset="0"/>
                <a:cs typeface="Times New Roman" pitchFamily="18" charset="0"/>
              </a:rPr>
              <a:t> </a:t>
            </a:r>
            <a:r>
              <a:rPr lang="en-US" sz="1500" b="1" dirty="0" smtClean="0">
                <a:solidFill>
                  <a:srgbClr val="AC0000"/>
                </a:solidFill>
                <a:latin typeface="+mj-lt"/>
                <a:ea typeface="Times New Roman" pitchFamily="18" charset="0"/>
                <a:cs typeface="Times New Roman" pitchFamily="18" charset="0"/>
              </a:rPr>
              <a:t>     </a:t>
            </a: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and Energy Code Provisions </a:t>
            </a:r>
            <a:endParaRPr kumimoji="0" lang="en-US" sz="1500" b="0" i="0" u="none" strike="noStrike" cap="none" normalizeH="0" baseline="0" dirty="0" smtClean="0">
              <a:ln>
                <a:noFill/>
              </a:ln>
              <a:solidFill>
                <a:srgbClr val="AC0000"/>
              </a:solidFill>
              <a:effectLst/>
              <a:latin typeface="+mj-lt"/>
            </a:endParaRPr>
          </a:p>
          <a:p>
            <a:pPr marL="514350" lvl="0" indent="-228600" eaLnBrk="0" fontAlgn="base" hangingPunct="0">
              <a:spcBef>
                <a:spcPct val="0"/>
              </a:spcBef>
              <a:spcAft>
                <a:spcPct val="0"/>
              </a:spcAft>
              <a:buFont typeface="Arial" pitchFamily="34" charset="0"/>
              <a:buChar char="•"/>
            </a:pPr>
            <a:r>
              <a:rPr lang="en-US" sz="1200" dirty="0" smtClean="0"/>
              <a:t>DPD is working with the Preservation Green Lab (PGL), a program of the National Trust for Historic Preservation, to develop performance-based energy codes for existing and historic buildings.  PGL is looking for a pilot project to test performance-based approaches, and it is very interested in a project in Pioneer Square.  Building owners can realize reductions in operating costs with an easier pathway to investing in deep energy efficiency retrofits and save operating dollars.</a:t>
            </a:r>
            <a:r>
              <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endParaRPr>
          </a:p>
        </p:txBody>
      </p:sp>
      <p:sp>
        <p:nvSpPr>
          <p:cNvPr id="28" name="TextBox 27"/>
          <p:cNvSpPr txBox="1"/>
          <p:nvPr/>
        </p:nvSpPr>
        <p:spPr>
          <a:xfrm>
            <a:off x="1066800" y="76200"/>
            <a:ext cx="1066800" cy="1169551"/>
          </a:xfrm>
          <a:prstGeom prst="rect">
            <a:avLst/>
          </a:prstGeom>
          <a:noFill/>
        </p:spPr>
        <p:txBody>
          <a:bodyPr wrap="square" rtlCol="0">
            <a:spAutoFit/>
          </a:bodyPr>
          <a:lstStyle/>
          <a:p>
            <a:r>
              <a:rPr lang="en-US" sz="7000" dirty="0">
                <a:latin typeface="Georgia" pitchFamily="18" charset="0"/>
              </a:rPr>
              <a:t>1</a:t>
            </a:r>
          </a:p>
        </p:txBody>
      </p:sp>
      <p:sp>
        <p:nvSpPr>
          <p:cNvPr id="7" name="TextBox 6"/>
          <p:cNvSpPr txBox="1"/>
          <p:nvPr/>
        </p:nvSpPr>
        <p:spPr>
          <a:xfrm>
            <a:off x="1752600" y="423208"/>
            <a:ext cx="6019800" cy="769441"/>
          </a:xfrm>
          <a:prstGeom prst="rect">
            <a:avLst/>
          </a:prstGeom>
          <a:noFill/>
        </p:spPr>
        <p:txBody>
          <a:bodyPr wrap="square" rtlCol="0">
            <a:spAutoFit/>
          </a:bodyPr>
          <a:lstStyle/>
          <a:p>
            <a:r>
              <a:rPr lang="en-US" sz="2200" b="1" dirty="0"/>
              <a:t>Support Pioneer Square’s Historic Buildings </a:t>
            </a:r>
            <a:endParaRPr lang="en-US" sz="2200" b="1" dirty="0" smtClean="0"/>
          </a:p>
          <a:p>
            <a:r>
              <a:rPr lang="en-US" sz="2200" b="1" dirty="0" smtClean="0"/>
              <a:t>and a </a:t>
            </a:r>
            <a:r>
              <a:rPr lang="en-US" sz="2200" b="1" dirty="0"/>
              <a:t>Positive Development Environment</a:t>
            </a:r>
          </a:p>
        </p:txBody>
      </p:sp>
      <p:cxnSp>
        <p:nvCxnSpPr>
          <p:cNvPr id="12" name="Straight Arrow Connector 11"/>
          <p:cNvCxnSpPr/>
          <p:nvPr/>
        </p:nvCxnSpPr>
        <p:spPr>
          <a:xfrm rot="5400000">
            <a:off x="-2971006" y="5333206"/>
            <a:ext cx="7162800" cy="1588"/>
          </a:xfrm>
          <a:prstGeom prst="straightConnector1">
            <a:avLst/>
          </a:prstGeom>
          <a:ln w="25400">
            <a:solidFill>
              <a:srgbClr val="AC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95417" y="259884"/>
            <a:ext cx="1938383" cy="276999"/>
          </a:xfrm>
          <a:prstGeom prst="rect">
            <a:avLst/>
          </a:prstGeom>
          <a:noFill/>
        </p:spPr>
        <p:txBody>
          <a:bodyPr wrap="square" rtlCol="0">
            <a:spAutoFit/>
          </a:bodyPr>
          <a:lstStyle/>
          <a:p>
            <a:r>
              <a:rPr lang="en-US" sz="1200" i="1" dirty="0" smtClean="0">
                <a:latin typeface="+mj-lt"/>
              </a:rPr>
              <a:t>City Actions</a:t>
            </a:r>
            <a:endParaRPr lang="en-US" sz="1200" i="1" dirty="0">
              <a:latin typeface="+mj-lt"/>
            </a:endParaRPr>
          </a:p>
        </p:txBody>
      </p:sp>
      <p:pic>
        <p:nvPicPr>
          <p:cNvPr id="4098" name="Picture 2" descr="C:\Documents and Settings\BeecheS\Desktop\Pioneer Square Report\pio square.jpg"/>
          <p:cNvPicPr>
            <a:picLocks noChangeAspect="1" noChangeArrowheads="1"/>
          </p:cNvPicPr>
          <p:nvPr/>
        </p:nvPicPr>
        <p:blipFill>
          <a:blip r:embed="rId2" cstate="print"/>
          <a:srcRect/>
          <a:stretch>
            <a:fillRect/>
          </a:stretch>
        </p:blipFill>
        <p:spPr bwMode="auto">
          <a:xfrm>
            <a:off x="4724440" y="1752600"/>
            <a:ext cx="2468840" cy="3706968"/>
          </a:xfrm>
          <a:prstGeom prst="rect">
            <a:avLst/>
          </a:prstGeom>
          <a:noFill/>
          <a:ln>
            <a:solidFill>
              <a:schemeClr val="tx1"/>
            </a:solidFill>
          </a:ln>
        </p:spPr>
      </p:pic>
      <p:sp>
        <p:nvSpPr>
          <p:cNvPr id="11" name="TextBox 10"/>
          <p:cNvSpPr txBox="1"/>
          <p:nvPr/>
        </p:nvSpPr>
        <p:spPr>
          <a:xfrm rot="16200000">
            <a:off x="-1366511" y="3786546"/>
            <a:ext cx="3629056" cy="323165"/>
          </a:xfrm>
          <a:prstGeom prst="rect">
            <a:avLst/>
          </a:prstGeom>
          <a:noFill/>
        </p:spPr>
        <p:txBody>
          <a:bodyPr wrap="square" rtlCol="0">
            <a:spAutoFit/>
          </a:bodyPr>
          <a:lstStyle/>
          <a:p>
            <a:r>
              <a:rPr lang="en-US" sz="1500" dirty="0" smtClean="0">
                <a:latin typeface="+mj-lt"/>
              </a:rPr>
              <a:t>CITY ACTIONS</a:t>
            </a:r>
            <a:endParaRPr lang="en-US" sz="1500" dirty="0">
              <a:latin typeface="+mj-lt"/>
            </a:endParaRPr>
          </a:p>
        </p:txBody>
      </p:sp>
      <p:pic>
        <p:nvPicPr>
          <p:cNvPr id="8194" name="Picture 2" descr="C:\Documents and Settings\BeecheS\Desktop\Pioneer Square Report\pio square peds.jpg"/>
          <p:cNvPicPr>
            <a:picLocks noChangeAspect="1" noChangeArrowheads="1"/>
          </p:cNvPicPr>
          <p:nvPr/>
        </p:nvPicPr>
        <p:blipFill>
          <a:blip r:embed="rId3" cstate="print"/>
          <a:srcRect/>
          <a:stretch>
            <a:fillRect/>
          </a:stretch>
        </p:blipFill>
        <p:spPr bwMode="auto">
          <a:xfrm>
            <a:off x="4724400" y="5769429"/>
            <a:ext cx="2468880" cy="3526971"/>
          </a:xfrm>
          <a:prstGeom prst="rect">
            <a:avLst/>
          </a:prstGeom>
          <a:noFill/>
          <a:ln>
            <a:solidFill>
              <a:schemeClr val="tx1"/>
            </a:solidFill>
          </a:ln>
        </p:spPr>
      </p:pic>
      <p:sp>
        <p:nvSpPr>
          <p:cNvPr id="17" name="Slide Number Placeholder 16"/>
          <p:cNvSpPr>
            <a:spLocks noGrp="1"/>
          </p:cNvSpPr>
          <p:nvPr>
            <p:ph type="sldNum" sz="quarter" idx="12"/>
          </p:nvPr>
        </p:nvSpPr>
        <p:spPr/>
        <p:txBody>
          <a:bodyPr/>
          <a:lstStyle/>
          <a:p>
            <a:fld id="{82B61C5F-4E7A-444F-A5BB-A480A4589E4D}" type="slidenum">
              <a:rPr lang="en-US" smtClean="0"/>
              <a:pPr/>
              <a:t>7</a:t>
            </a:fld>
            <a:endParaRPr lang="en-US"/>
          </a:p>
        </p:txBody>
      </p:sp>
      <p:sp>
        <p:nvSpPr>
          <p:cNvPr id="13" name="Double Bracket 12"/>
          <p:cNvSpPr/>
          <p:nvPr/>
        </p:nvSpPr>
        <p:spPr>
          <a:xfrm>
            <a:off x="838200" y="381000"/>
            <a:ext cx="6324600" cy="838200"/>
          </a:xfrm>
          <a:prstGeom prst="bracketPair">
            <a:avLst/>
          </a:prstGeom>
          <a:ln w="50800">
            <a:solidFill>
              <a:srgbClr val="A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762000" y="3569732"/>
            <a:ext cx="3429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7338" marR="0" lvl="0" indent="-287338" defTabSz="914400" rtl="0" eaLnBrk="0" fontAlgn="base" latinLnBrk="0" hangingPunct="0">
              <a:lnSpc>
                <a:spcPct val="100000"/>
              </a:lnSpc>
              <a:spcBef>
                <a:spcPct val="0"/>
              </a:spcBef>
              <a:spcAft>
                <a:spcPct val="0"/>
              </a:spcAft>
              <a:buClrTx/>
              <a:buSzTx/>
              <a:tabLst/>
            </a:pPr>
            <a:endParaRPr lang="en-US" sz="1200" dirty="0" smtClean="0">
              <a:latin typeface="+mj-lt"/>
              <a:ea typeface="Times New Roman" pitchFamily="18" charset="0"/>
              <a:cs typeface="Times New Roman" pitchFamily="18" charset="0"/>
            </a:endParaRPr>
          </a:p>
          <a:p>
            <a:pPr marL="342900" marR="0" lvl="0" indent="-342900" defTabSz="914400" rtl="0" eaLnBrk="0" fontAlgn="base" latinLnBrk="0" hangingPunct="0">
              <a:lnSpc>
                <a:spcPct val="100000"/>
              </a:lnSpc>
              <a:spcBef>
                <a:spcPct val="0"/>
              </a:spcBef>
              <a:spcAft>
                <a:spcPct val="0"/>
              </a:spcAft>
              <a:buClrTx/>
              <a:buSzTx/>
              <a:buAutoNum type="alphaUcPeriod" startAt="2"/>
              <a:tabLst/>
            </a:pP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Align the City’s Business and Economic Development </a:t>
            </a:r>
            <a:r>
              <a:rPr lang="en-US" sz="1500" b="1" baseline="0" dirty="0" smtClean="0">
                <a:solidFill>
                  <a:srgbClr val="AC0000"/>
                </a:solidFill>
                <a:latin typeface="+mj-lt"/>
                <a:ea typeface="Times New Roman" pitchFamily="18" charset="0"/>
                <a:cs typeface="Times New Roman" pitchFamily="18" charset="0"/>
              </a:rPr>
              <a:t> </a:t>
            </a: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Activities to Support Pioneer Square’s Business Climate and Activity</a:t>
            </a:r>
            <a:endParaRPr kumimoji="0" lang="en-US" sz="1500" b="0" i="0" u="none" strike="noStrike" cap="none" normalizeH="0" baseline="0" dirty="0" smtClean="0">
              <a:ln>
                <a:noFill/>
              </a:ln>
              <a:solidFill>
                <a:srgbClr val="AC0000"/>
              </a:solidFill>
              <a:effectLst/>
              <a:latin typeface="+mj-lt"/>
            </a:endParaRPr>
          </a:p>
          <a:p>
            <a:pPr marL="571500" lvl="0" indent="-228600" eaLnBrk="0" fontAlgn="base" hangingPunct="0">
              <a:spcBef>
                <a:spcPct val="0"/>
              </a:spcBef>
              <a:spcAft>
                <a:spcPct val="0"/>
              </a:spcAft>
              <a:buFont typeface="Arial" pitchFamily="34" charset="0"/>
              <a:buChar char="•"/>
            </a:pPr>
            <a:r>
              <a:rPr lang="en-US" sz="1200" dirty="0" smtClean="0"/>
              <a:t>The Office of Economic Development’s grant to the Alliance for Pioneer Square includes strengthening the attractiveness and appeal of the neighborhood through clean and safe programs  and marketing and promotion activities such as:</a:t>
            </a:r>
          </a:p>
          <a:p>
            <a:pPr marL="1028700" lvl="1" indent="-228600" eaLnBrk="0" fontAlgn="base" hangingPunct="0">
              <a:spcBef>
                <a:spcPct val="0"/>
              </a:spcBef>
              <a:spcAft>
                <a:spcPct val="0"/>
              </a:spcAft>
              <a:buFont typeface="Arial" pitchFamily="34" charset="0"/>
              <a:buChar char="•"/>
            </a:pPr>
            <a:r>
              <a:rPr lang="en-US" sz="1200" dirty="0" smtClean="0"/>
              <a:t>Organize and advertise events to draw people into the district: Art in the Park, Salsa Saturdays, Holiday retail promotion, Alley events, Seattle Square Market and more</a:t>
            </a:r>
          </a:p>
          <a:p>
            <a:pPr marL="1028700" lvl="1" indent="-228600" eaLnBrk="0" fontAlgn="base" hangingPunct="0">
              <a:spcBef>
                <a:spcPct val="0"/>
              </a:spcBef>
              <a:spcAft>
                <a:spcPct val="0"/>
              </a:spcAft>
              <a:buFont typeface="Arial" pitchFamily="34" charset="0"/>
              <a:buChar char="•"/>
            </a:pPr>
            <a:r>
              <a:rPr lang="en-US" sz="1200" dirty="0" smtClean="0"/>
              <a:t>Complete the neighborhood branding with new website and materials</a:t>
            </a:r>
          </a:p>
          <a:p>
            <a:pPr marL="1028700" lvl="1" indent="-228600" eaLnBrk="0" fontAlgn="base" hangingPunct="0">
              <a:spcBef>
                <a:spcPct val="0"/>
              </a:spcBef>
              <a:spcAft>
                <a:spcPct val="0"/>
              </a:spcAft>
              <a:buFont typeface="Arial" pitchFamily="34" charset="0"/>
              <a:buChar char="•"/>
            </a:pPr>
            <a:r>
              <a:rPr lang="en-US" sz="1200" dirty="0" smtClean="0"/>
              <a:t>Replace historic sidewalk lights</a:t>
            </a:r>
          </a:p>
          <a:p>
            <a:pPr marL="571500" indent="-228600" eaLnBrk="0" fontAlgn="base" hangingPunct="0">
              <a:spcBef>
                <a:spcPct val="0"/>
              </a:spcBef>
              <a:spcAft>
                <a:spcPct val="0"/>
              </a:spcAft>
              <a:buFont typeface="Arial" pitchFamily="34" charset="0"/>
              <a:buChar char="•"/>
            </a:pPr>
            <a:r>
              <a:rPr lang="en-US" sz="1200" dirty="0" smtClean="0"/>
              <a:t>The Department of Neighborhoods (DON) provided $85,000 in Neighborhood Matching Funds to support the community’s Trail to Treasure historic walking tour.</a:t>
            </a:r>
          </a:p>
          <a:p>
            <a:pPr marL="571500" lvl="0" indent="-228600" eaLnBrk="0" fontAlgn="base" hangingPunct="0">
              <a:spcBef>
                <a:spcPct val="0"/>
              </a:spcBef>
              <a:spcAft>
                <a:spcPct val="0"/>
              </a:spcAft>
              <a:buFont typeface="Arial" pitchFamily="34" charset="0"/>
              <a:buAutoNum type="alphaUcPeriod" startAt="2"/>
            </a:pPr>
            <a:endParaRPr kumimoji="0" lang="en-US" sz="1200" b="0" i="0" u="none" strike="noStrike" cap="none" normalizeH="0" baseline="0" dirty="0" smtClean="0">
              <a:ln>
                <a:noFill/>
              </a:ln>
              <a:solidFill>
                <a:schemeClr val="tx1"/>
              </a:solidFill>
              <a:effectLst/>
              <a:latin typeface="+mj-lt"/>
            </a:endParaRPr>
          </a:p>
        </p:txBody>
      </p:sp>
      <p:pic>
        <p:nvPicPr>
          <p:cNvPr id="3075" name="Picture 3" descr="C:\Documents and Settings\BeecheS\Desktop\Pioneer Square Report\pio square streetscape.jpg"/>
          <p:cNvPicPr>
            <a:picLocks noChangeAspect="1" noChangeArrowheads="1"/>
          </p:cNvPicPr>
          <p:nvPr/>
        </p:nvPicPr>
        <p:blipFill>
          <a:blip r:embed="rId2" cstate="print"/>
          <a:srcRect/>
          <a:stretch>
            <a:fillRect/>
          </a:stretch>
        </p:blipFill>
        <p:spPr bwMode="auto">
          <a:xfrm>
            <a:off x="4572000" y="3429000"/>
            <a:ext cx="2428876" cy="3646960"/>
          </a:xfrm>
          <a:prstGeom prst="rect">
            <a:avLst/>
          </a:prstGeom>
          <a:noFill/>
          <a:ln>
            <a:solidFill>
              <a:schemeClr val="tx1"/>
            </a:solidFill>
          </a:ln>
        </p:spPr>
      </p:pic>
      <p:sp>
        <p:nvSpPr>
          <p:cNvPr id="18" name="Rectangle 17"/>
          <p:cNvSpPr/>
          <p:nvPr/>
        </p:nvSpPr>
        <p:spPr>
          <a:xfrm>
            <a:off x="4114800" y="7177207"/>
            <a:ext cx="3505200" cy="1661993"/>
          </a:xfrm>
          <a:prstGeom prst="rect">
            <a:avLst/>
          </a:prstGeom>
        </p:spPr>
        <p:txBody>
          <a:bodyPr wrap="square">
            <a:spAutoFit/>
          </a:bodyPr>
          <a:lstStyle/>
          <a:p>
            <a:pPr lvl="0" eaLnBrk="0" fontAlgn="base" hangingPunct="0">
              <a:spcBef>
                <a:spcPct val="0"/>
              </a:spcBef>
              <a:spcAft>
                <a:spcPct val="0"/>
              </a:spcAft>
            </a:pPr>
            <a:endParaRPr lang="en-US" sz="1200" b="1" dirty="0">
              <a:ea typeface="Times New Roman" pitchFamily="18" charset="0"/>
              <a:cs typeface="Times New Roman" pitchFamily="18" charset="0"/>
            </a:endParaRPr>
          </a:p>
          <a:p>
            <a:pPr marL="342900" lvl="0" indent="-342900" eaLnBrk="0" fontAlgn="base" hangingPunct="0">
              <a:spcBef>
                <a:spcPct val="0"/>
              </a:spcBef>
              <a:spcAft>
                <a:spcPct val="0"/>
              </a:spcAft>
              <a:buAutoNum type="alphaUcPeriod" startAt="3"/>
            </a:pPr>
            <a:r>
              <a:rPr lang="en-US" sz="1500" b="1" dirty="0" smtClean="0">
                <a:solidFill>
                  <a:srgbClr val="AC0000"/>
                </a:solidFill>
                <a:ea typeface="Times New Roman" pitchFamily="18" charset="0"/>
                <a:cs typeface="Times New Roman" pitchFamily="18" charset="0"/>
              </a:rPr>
              <a:t>Support </a:t>
            </a:r>
            <a:r>
              <a:rPr lang="en-US" sz="1500" b="1" dirty="0">
                <a:solidFill>
                  <a:srgbClr val="AC0000"/>
                </a:solidFill>
                <a:ea typeface="Times New Roman" pitchFamily="18" charset="0"/>
                <a:cs typeface="Times New Roman" pitchFamily="18" charset="0"/>
              </a:rPr>
              <a:t>Economic Activity </a:t>
            </a:r>
            <a:r>
              <a:rPr lang="en-US" sz="1500" b="1" dirty="0" smtClean="0">
                <a:solidFill>
                  <a:srgbClr val="AC0000"/>
                </a:solidFill>
                <a:ea typeface="Times New Roman" pitchFamily="18" charset="0"/>
                <a:cs typeface="Times New Roman" pitchFamily="18" charset="0"/>
              </a:rPr>
              <a:t>Data Collection </a:t>
            </a:r>
            <a:r>
              <a:rPr lang="en-US" sz="1500" b="1" dirty="0">
                <a:solidFill>
                  <a:srgbClr val="AC0000"/>
                </a:solidFill>
                <a:ea typeface="Times New Roman" pitchFamily="18" charset="0"/>
                <a:cs typeface="Times New Roman" pitchFamily="18" charset="0"/>
              </a:rPr>
              <a:t>Efforts </a:t>
            </a:r>
            <a:endParaRPr lang="en-US" sz="1500" b="1" dirty="0" smtClean="0">
              <a:solidFill>
                <a:srgbClr val="AC0000"/>
              </a:solidFill>
              <a:ea typeface="Times New Roman" pitchFamily="18" charset="0"/>
              <a:cs typeface="Times New Roman" pitchFamily="18" charset="0"/>
            </a:endParaRPr>
          </a:p>
          <a:p>
            <a:pPr marL="568325" lvl="2" indent="-222250" eaLnBrk="0" fontAlgn="base" hangingPunct="0">
              <a:spcBef>
                <a:spcPct val="0"/>
              </a:spcBef>
              <a:spcAft>
                <a:spcPct val="0"/>
              </a:spcAft>
              <a:buFont typeface="Arial" pitchFamily="34" charset="0"/>
              <a:buChar char="•"/>
            </a:pPr>
            <a:r>
              <a:rPr lang="en-US" sz="1200" dirty="0" smtClean="0"/>
              <a:t>OED has prepared a survey and inventory of Pioneer Square’s businesses and currently provides a summary of the B&amp;O activity in the neighborhood by business category annually.  </a:t>
            </a:r>
            <a:endParaRPr lang="en-US" sz="1200" dirty="0"/>
          </a:p>
        </p:txBody>
      </p:sp>
      <p:sp>
        <p:nvSpPr>
          <p:cNvPr id="19" name="Slide Number Placeholder 18"/>
          <p:cNvSpPr>
            <a:spLocks noGrp="1"/>
          </p:cNvSpPr>
          <p:nvPr>
            <p:ph type="sldNum" sz="quarter" idx="12"/>
          </p:nvPr>
        </p:nvSpPr>
        <p:spPr/>
        <p:txBody>
          <a:bodyPr/>
          <a:lstStyle/>
          <a:p>
            <a:fld id="{82B61C5F-4E7A-444F-A5BB-A480A4589E4D}" type="slidenum">
              <a:rPr lang="en-US" smtClean="0"/>
              <a:pPr/>
              <a:t>8</a:t>
            </a:fld>
            <a:endParaRPr lang="en-US"/>
          </a:p>
        </p:txBody>
      </p:sp>
      <p:sp>
        <p:nvSpPr>
          <p:cNvPr id="34" name="TextBox 33"/>
          <p:cNvSpPr txBox="1"/>
          <p:nvPr/>
        </p:nvSpPr>
        <p:spPr>
          <a:xfrm>
            <a:off x="990600" y="76200"/>
            <a:ext cx="1066800" cy="1169551"/>
          </a:xfrm>
          <a:prstGeom prst="rect">
            <a:avLst/>
          </a:prstGeom>
          <a:noFill/>
        </p:spPr>
        <p:txBody>
          <a:bodyPr wrap="square" rtlCol="0">
            <a:spAutoFit/>
          </a:bodyPr>
          <a:lstStyle/>
          <a:p>
            <a:r>
              <a:rPr lang="en-US" sz="7000" dirty="0">
                <a:latin typeface="Georgia" pitchFamily="18" charset="0"/>
              </a:rPr>
              <a:t>2</a:t>
            </a:r>
          </a:p>
        </p:txBody>
      </p:sp>
      <p:sp>
        <p:nvSpPr>
          <p:cNvPr id="35" name="TextBox 34"/>
          <p:cNvSpPr txBox="1"/>
          <p:nvPr/>
        </p:nvSpPr>
        <p:spPr>
          <a:xfrm>
            <a:off x="1752600" y="423208"/>
            <a:ext cx="6019800" cy="769441"/>
          </a:xfrm>
          <a:prstGeom prst="rect">
            <a:avLst/>
          </a:prstGeom>
          <a:noFill/>
        </p:spPr>
        <p:txBody>
          <a:bodyPr wrap="square" rtlCol="0">
            <a:spAutoFit/>
          </a:bodyPr>
          <a:lstStyle/>
          <a:p>
            <a:r>
              <a:rPr lang="en-US" sz="2200" b="1" dirty="0" smtClean="0"/>
              <a:t>Provide Economic Development Support</a:t>
            </a:r>
          </a:p>
          <a:p>
            <a:r>
              <a:rPr lang="en-US" sz="2200" b="1" dirty="0" smtClean="0"/>
              <a:t>and Investment</a:t>
            </a:r>
            <a:endParaRPr lang="en-US" sz="2200" b="1" dirty="0"/>
          </a:p>
        </p:txBody>
      </p:sp>
      <p:sp>
        <p:nvSpPr>
          <p:cNvPr id="36" name="TextBox 35"/>
          <p:cNvSpPr txBox="1"/>
          <p:nvPr/>
        </p:nvSpPr>
        <p:spPr>
          <a:xfrm>
            <a:off x="1795417" y="259884"/>
            <a:ext cx="1938383" cy="276999"/>
          </a:xfrm>
          <a:prstGeom prst="rect">
            <a:avLst/>
          </a:prstGeom>
          <a:noFill/>
        </p:spPr>
        <p:txBody>
          <a:bodyPr wrap="square" rtlCol="0">
            <a:spAutoFit/>
          </a:bodyPr>
          <a:lstStyle/>
          <a:p>
            <a:r>
              <a:rPr lang="en-US" sz="1200" i="1" dirty="0" smtClean="0">
                <a:latin typeface="+mj-lt"/>
              </a:rPr>
              <a:t>City Actions</a:t>
            </a:r>
            <a:endParaRPr lang="en-US" sz="1200" i="1" dirty="0">
              <a:latin typeface="+mj-lt"/>
            </a:endParaRPr>
          </a:p>
        </p:txBody>
      </p:sp>
      <p:sp>
        <p:nvSpPr>
          <p:cNvPr id="37" name="Double Bracket 36"/>
          <p:cNvSpPr/>
          <p:nvPr/>
        </p:nvSpPr>
        <p:spPr>
          <a:xfrm>
            <a:off x="838200" y="381000"/>
            <a:ext cx="6324600" cy="838200"/>
          </a:xfrm>
          <a:prstGeom prst="bracketPair">
            <a:avLst/>
          </a:prstGeom>
          <a:ln w="50800">
            <a:solidFill>
              <a:srgbClr val="A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rot="5400000">
            <a:off x="-2971006" y="5333206"/>
            <a:ext cx="7162800" cy="1588"/>
          </a:xfrm>
          <a:prstGeom prst="straightConnector1">
            <a:avLst/>
          </a:prstGeom>
          <a:ln w="25400">
            <a:solidFill>
              <a:srgbClr val="AC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1366511" y="3786546"/>
            <a:ext cx="3629056" cy="323165"/>
          </a:xfrm>
          <a:prstGeom prst="rect">
            <a:avLst/>
          </a:prstGeom>
          <a:noFill/>
        </p:spPr>
        <p:txBody>
          <a:bodyPr wrap="square" rtlCol="0">
            <a:spAutoFit/>
          </a:bodyPr>
          <a:lstStyle/>
          <a:p>
            <a:r>
              <a:rPr lang="en-US" sz="1500" dirty="0" smtClean="0">
                <a:latin typeface="+mj-lt"/>
              </a:rPr>
              <a:t>CITY ACTIONS</a:t>
            </a:r>
            <a:endParaRPr lang="en-US" sz="1500" dirty="0">
              <a:latin typeface="+mj-lt"/>
            </a:endParaRPr>
          </a:p>
        </p:txBody>
      </p:sp>
      <p:sp>
        <p:nvSpPr>
          <p:cNvPr id="16" name="TextBox 15"/>
          <p:cNvSpPr txBox="1"/>
          <p:nvPr/>
        </p:nvSpPr>
        <p:spPr>
          <a:xfrm>
            <a:off x="762000" y="1676400"/>
            <a:ext cx="6705600" cy="1800493"/>
          </a:xfrm>
          <a:prstGeom prst="rect">
            <a:avLst/>
          </a:prstGeom>
          <a:noFill/>
        </p:spPr>
        <p:txBody>
          <a:bodyPr wrap="square" rtlCol="0">
            <a:spAutoFit/>
          </a:bodyPr>
          <a:lstStyle/>
          <a:p>
            <a:pPr marL="342900" lvl="0" indent="-342900" fontAlgn="base">
              <a:spcBef>
                <a:spcPct val="0"/>
              </a:spcBef>
              <a:spcAft>
                <a:spcPct val="0"/>
              </a:spcAft>
              <a:buAutoNum type="alphaUcPeriod"/>
            </a:pPr>
            <a:r>
              <a:rPr lang="en-US" sz="1500" b="1" dirty="0" smtClean="0">
                <a:solidFill>
                  <a:srgbClr val="AC0000"/>
                </a:solidFill>
                <a:ea typeface="Times New Roman" pitchFamily="18" charset="0"/>
                <a:cs typeface="Times New Roman" pitchFamily="18" charset="0"/>
              </a:rPr>
              <a:t>Identify New and Emerging Clusters; Recruit Complementary Businesses</a:t>
            </a:r>
          </a:p>
          <a:p>
            <a:pPr marL="514350" lvl="1" indent="-228600" fontAlgn="base">
              <a:spcBef>
                <a:spcPct val="0"/>
              </a:spcBef>
              <a:spcAft>
                <a:spcPct val="0"/>
              </a:spcAft>
              <a:buFont typeface="Arial" pitchFamily="34" charset="0"/>
              <a:buChar char="•"/>
            </a:pPr>
            <a:r>
              <a:rPr lang="en-US" sz="1200" dirty="0" smtClean="0"/>
              <a:t>The Office of Economic Development (OED) awarded a $100,000 grant to the Alliance for Pioneer Square (APS) to implement its economic development strategies including supporting business and retail development by: </a:t>
            </a:r>
          </a:p>
          <a:p>
            <a:pPr marL="968375" lvl="2" indent="-225425" fontAlgn="base">
              <a:spcBef>
                <a:spcPct val="0"/>
              </a:spcBef>
              <a:spcAft>
                <a:spcPct val="0"/>
              </a:spcAft>
              <a:buFont typeface="Arial" pitchFamily="34" charset="0"/>
              <a:buChar char="•"/>
            </a:pPr>
            <a:r>
              <a:rPr lang="en-US" sz="1200" dirty="0" smtClean="0"/>
              <a:t>Attracting businesses through a retail attraction plan and materials, and</a:t>
            </a:r>
          </a:p>
          <a:p>
            <a:pPr marL="968375" lvl="2" indent="-225425" fontAlgn="base">
              <a:spcBef>
                <a:spcPct val="0"/>
              </a:spcBef>
              <a:spcAft>
                <a:spcPct val="0"/>
              </a:spcAft>
              <a:buFont typeface="Arial" pitchFamily="34" charset="0"/>
              <a:buChar char="•"/>
            </a:pPr>
            <a:r>
              <a:rPr lang="en-US" sz="1200" dirty="0" smtClean="0"/>
              <a:t>Helping the businesses organize themselves and sustain these activities by improving the Business Improvement Area (BIA) assessment and boundaries. </a:t>
            </a:r>
          </a:p>
          <a:p>
            <a:pPr marL="511175" lvl="1" indent="-225425" fontAlgn="base">
              <a:spcBef>
                <a:spcPct val="0"/>
              </a:spcBef>
              <a:spcAft>
                <a:spcPct val="0"/>
              </a:spcAft>
              <a:buFont typeface="Arial" pitchFamily="34" charset="0"/>
              <a:buChar char="•"/>
            </a:pPr>
            <a:r>
              <a:rPr lang="en-US" sz="1200" dirty="0" smtClean="0"/>
              <a:t>Pioneer Square broadband infrastructure improvement will retain and attract high tech businesses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85800" y="1415534"/>
            <a:ext cx="6400800"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defTabSz="914400" rtl="0" eaLnBrk="1" fontAlgn="base" latinLnBrk="0" hangingPunct="1">
              <a:lnSpc>
                <a:spcPct val="100000"/>
              </a:lnSpc>
              <a:spcBef>
                <a:spcPct val="0"/>
              </a:spcBef>
              <a:spcAft>
                <a:spcPct val="0"/>
              </a:spcAft>
              <a:buClrTx/>
              <a:buSzTx/>
              <a:buAutoNum type="alphaUcPeriod"/>
              <a:tabLst/>
            </a:pP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Ensure Effective Utility and Technology Systems </a:t>
            </a:r>
          </a:p>
          <a:p>
            <a:pPr marL="514350" lvl="0" indent="-228600" eaLnBrk="0" fontAlgn="base" hangingPunct="0">
              <a:spcBef>
                <a:spcPct val="0"/>
              </a:spcBef>
              <a:spcAft>
                <a:spcPct val="0"/>
              </a:spcAft>
              <a:buFont typeface="Arial" pitchFamily="34" charset="0"/>
              <a:buChar char="•"/>
            </a:pPr>
            <a:r>
              <a:rPr lang="en-US" sz="1200" dirty="0" smtClean="0"/>
              <a:t>The City installed conduit along First Avenue for future use by the City and King County Metro. The City is making the excess capacity in the conduit available to internet service providers. </a:t>
            </a:r>
            <a:endPar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14350" marR="0" lvl="0" indent="-228600" defTabSz="914400" rtl="0" eaLnBrk="0" fontAlgn="base" latinLnBrk="0" hangingPunct="0">
              <a:lnSpc>
                <a:spcPct val="100000"/>
              </a:lnSpc>
              <a:spcBef>
                <a:spcPct val="0"/>
              </a:spcBef>
              <a:spcAft>
                <a:spcPct val="0"/>
              </a:spcAft>
              <a:buClrTx/>
              <a:buSzTx/>
              <a:tabLst/>
            </a:pPr>
            <a:r>
              <a:rPr kumimoji="0" lang="en-US" sz="5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600" b="0" i="0" u="none" strike="noStrike" cap="none" normalizeH="0" baseline="0" dirty="0" smtClean="0">
              <a:ln>
                <a:noFill/>
              </a:ln>
              <a:solidFill>
                <a:schemeClr val="tx1"/>
              </a:solidFill>
              <a:effectLst/>
              <a:latin typeface="+mj-lt"/>
            </a:endParaRPr>
          </a:p>
          <a:p>
            <a:pPr marL="514350" lvl="0" indent="-228600" eaLnBrk="0" fontAlgn="base" hangingPunct="0">
              <a:spcBef>
                <a:spcPct val="0"/>
              </a:spcBef>
              <a:spcAft>
                <a:spcPct val="0"/>
              </a:spcAft>
              <a:buFont typeface="Arial" pitchFamily="34" charset="0"/>
              <a:buChar char="•"/>
            </a:pPr>
            <a:r>
              <a:rPr lang="en-US" sz="1200" dirty="0" smtClean="0"/>
              <a:t>The City issued a Request for Proposal aimed at internet service providers interested in leasing the excess conduit space in order to offer fiber based broadband Internet in Pioneer Square.  The Request for Proposal process resulted in a proposal from Comcast to install fiber and offer fiber based internet services along First Avenue South in Pioneer Square.  The City will begin negotiations with Comcast and anticipates service to be available in fall 2011.  Pioneer Square businesses and residents will now have the ability to obtain dramatically faster internet services which creates opportunities to enhance the economic environment. </a:t>
            </a:r>
            <a:endPar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14350" marR="0" lvl="0" indent="-228600" defTabSz="914400" rtl="0" eaLnBrk="0" fontAlgn="base" latinLnBrk="0" hangingPunct="0">
              <a:lnSpc>
                <a:spcPct val="100000"/>
              </a:lnSpc>
              <a:spcBef>
                <a:spcPct val="0"/>
              </a:spcBef>
              <a:spcAft>
                <a:spcPct val="0"/>
              </a:spcAft>
              <a:buClrTx/>
              <a:buSzTx/>
              <a:tabLst/>
            </a:pPr>
            <a:endParaRPr kumimoji="0" lang="en-US" sz="500" b="0" i="0" u="none" strike="noStrike" cap="none" normalizeH="0" baseline="0" dirty="0" smtClean="0">
              <a:ln>
                <a:noFill/>
              </a:ln>
              <a:solidFill>
                <a:schemeClr val="tx1"/>
              </a:solidFill>
              <a:effectLst/>
              <a:latin typeface="+mj-lt"/>
            </a:endParaRPr>
          </a:p>
          <a:p>
            <a:pPr marL="514350" lvl="0" indent="-228600" eaLnBrk="0" fontAlgn="base" hangingPunct="0">
              <a:spcBef>
                <a:spcPct val="0"/>
              </a:spcBef>
              <a:spcAft>
                <a:spcPct val="0"/>
              </a:spcAft>
              <a:buFont typeface="Arial" pitchFamily="34" charset="0"/>
              <a:buChar char="•"/>
            </a:pPr>
            <a:r>
              <a:rPr lang="en-US" sz="1200" dirty="0" smtClean="0"/>
              <a:t>Seattle City Light (SCL) has committed to completing routine street light repairs within 10 working days.  For more complicated repairs, City Light will provide estimated repair times.  Customers can track progress online at </a:t>
            </a:r>
            <a:r>
              <a:rPr lang="en-US" sz="1200" u="sng" dirty="0" smtClean="0">
                <a:hlinkClick r:id="rId2"/>
              </a:rPr>
              <a:t>www.seattle.gov/light</a:t>
            </a:r>
            <a:endParaRPr lang="en-US" sz="1200" u="sng" dirty="0" smtClean="0"/>
          </a:p>
          <a:p>
            <a:pPr marL="514350" lvl="0" indent="-228600" eaLnBrk="0" fontAlgn="base" hangingPunct="0">
              <a:spcBef>
                <a:spcPct val="0"/>
              </a:spcBef>
              <a:spcAft>
                <a:spcPct val="0"/>
              </a:spcAft>
            </a:pPr>
            <a:endParaRPr lang="en-US" sz="500" u="sng" dirty="0" smtClean="0"/>
          </a:p>
          <a:p>
            <a:pPr marL="514350" lvl="0" indent="-228600" eaLnBrk="0" fontAlgn="base" hangingPunct="0">
              <a:spcBef>
                <a:spcPct val="0"/>
              </a:spcBef>
              <a:spcAft>
                <a:spcPct val="0"/>
              </a:spcAft>
              <a:buFont typeface="Arial" pitchFamily="34" charset="0"/>
              <a:buChar char="•"/>
            </a:pPr>
            <a:r>
              <a:rPr lang="en-US" sz="1200" dirty="0" smtClean="0"/>
              <a:t>City Light is improving power service and reliability to Pioneer Square and the downtown core through its replacement of transmission and distribution cables.  In 2010, Pioneer Square underground vaults were upgraded in anticipation of new distribution lines.</a:t>
            </a:r>
          </a:p>
          <a:p>
            <a:pPr marL="514350" lvl="0" indent="-228600" eaLnBrk="0" fontAlgn="base" hangingPunct="0">
              <a:spcBef>
                <a:spcPct val="0"/>
              </a:spcBef>
              <a:spcAft>
                <a:spcPct val="0"/>
              </a:spcAft>
              <a:buFont typeface="Arial" pitchFamily="34" charset="0"/>
              <a:buChar char="•"/>
            </a:pPr>
            <a:endParaRPr lang="en-US" sz="500" dirty="0" smtClean="0"/>
          </a:p>
          <a:p>
            <a:pPr marL="514350" lvl="0" indent="-228600" eaLnBrk="0" fontAlgn="base" hangingPunct="0">
              <a:spcBef>
                <a:spcPct val="0"/>
              </a:spcBef>
              <a:spcAft>
                <a:spcPct val="0"/>
              </a:spcAft>
              <a:buFont typeface="Arial" pitchFamily="34" charset="0"/>
              <a:buChar char="•"/>
            </a:pPr>
            <a:r>
              <a:rPr lang="en-US" sz="1200" dirty="0" smtClean="0"/>
              <a:t>City Light is providing additional performance improvements with shortened service connection scheduling for those customers who need service installation or service improvements.</a:t>
            </a:r>
            <a:endPar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p:txBody>
      </p:sp>
      <p:sp>
        <p:nvSpPr>
          <p:cNvPr id="14" name="Slide Number Placeholder 13"/>
          <p:cNvSpPr>
            <a:spLocks noGrp="1"/>
          </p:cNvSpPr>
          <p:nvPr>
            <p:ph type="sldNum" sz="quarter" idx="12"/>
          </p:nvPr>
        </p:nvSpPr>
        <p:spPr/>
        <p:txBody>
          <a:bodyPr/>
          <a:lstStyle/>
          <a:p>
            <a:fld id="{82B61C5F-4E7A-444F-A5BB-A480A4589E4D}" type="slidenum">
              <a:rPr lang="en-US" smtClean="0"/>
              <a:pPr/>
              <a:t>9</a:t>
            </a:fld>
            <a:endParaRPr lang="en-US"/>
          </a:p>
        </p:txBody>
      </p:sp>
      <p:sp>
        <p:nvSpPr>
          <p:cNvPr id="15" name="TextBox 14"/>
          <p:cNvSpPr txBox="1"/>
          <p:nvPr/>
        </p:nvSpPr>
        <p:spPr>
          <a:xfrm>
            <a:off x="1066800" y="49649"/>
            <a:ext cx="1066800" cy="1169551"/>
          </a:xfrm>
          <a:prstGeom prst="rect">
            <a:avLst/>
          </a:prstGeom>
          <a:noFill/>
        </p:spPr>
        <p:txBody>
          <a:bodyPr wrap="square" rtlCol="0">
            <a:spAutoFit/>
          </a:bodyPr>
          <a:lstStyle/>
          <a:p>
            <a:r>
              <a:rPr lang="en-US" sz="7000" dirty="0">
                <a:latin typeface="Georgia" pitchFamily="18" charset="0"/>
              </a:rPr>
              <a:t>3</a:t>
            </a:r>
          </a:p>
        </p:txBody>
      </p:sp>
      <p:sp>
        <p:nvSpPr>
          <p:cNvPr id="16" name="TextBox 15"/>
          <p:cNvSpPr txBox="1"/>
          <p:nvPr/>
        </p:nvSpPr>
        <p:spPr>
          <a:xfrm>
            <a:off x="1752600" y="423208"/>
            <a:ext cx="6019800" cy="769441"/>
          </a:xfrm>
          <a:prstGeom prst="rect">
            <a:avLst/>
          </a:prstGeom>
          <a:noFill/>
        </p:spPr>
        <p:txBody>
          <a:bodyPr wrap="square" rtlCol="0">
            <a:spAutoFit/>
          </a:bodyPr>
          <a:lstStyle/>
          <a:p>
            <a:r>
              <a:rPr lang="en-US" sz="2200" b="1" dirty="0" smtClean="0"/>
              <a:t>Provide Supportive Utility, Parking, and</a:t>
            </a:r>
          </a:p>
          <a:p>
            <a:r>
              <a:rPr lang="en-US" sz="2200" b="1" dirty="0" smtClean="0"/>
              <a:t>Transportation Infrastructure</a:t>
            </a:r>
            <a:endParaRPr lang="en-US" sz="2200" b="1" dirty="0"/>
          </a:p>
        </p:txBody>
      </p:sp>
      <p:sp>
        <p:nvSpPr>
          <p:cNvPr id="17" name="TextBox 16"/>
          <p:cNvSpPr txBox="1"/>
          <p:nvPr/>
        </p:nvSpPr>
        <p:spPr>
          <a:xfrm>
            <a:off x="1795417" y="259884"/>
            <a:ext cx="1938383" cy="276999"/>
          </a:xfrm>
          <a:prstGeom prst="rect">
            <a:avLst/>
          </a:prstGeom>
          <a:noFill/>
        </p:spPr>
        <p:txBody>
          <a:bodyPr wrap="square" rtlCol="0">
            <a:spAutoFit/>
          </a:bodyPr>
          <a:lstStyle/>
          <a:p>
            <a:r>
              <a:rPr lang="en-US" sz="1200" i="1" dirty="0" smtClean="0">
                <a:latin typeface="+mj-lt"/>
              </a:rPr>
              <a:t>City Actions</a:t>
            </a:r>
            <a:endParaRPr lang="en-US" sz="1200" i="1" dirty="0">
              <a:latin typeface="+mj-lt"/>
            </a:endParaRPr>
          </a:p>
        </p:txBody>
      </p:sp>
      <p:sp>
        <p:nvSpPr>
          <p:cNvPr id="18" name="Double Bracket 17"/>
          <p:cNvSpPr/>
          <p:nvPr/>
        </p:nvSpPr>
        <p:spPr>
          <a:xfrm>
            <a:off x="838200" y="381000"/>
            <a:ext cx="6324600" cy="838200"/>
          </a:xfrm>
          <a:prstGeom prst="bracketPair">
            <a:avLst/>
          </a:prstGeom>
          <a:ln w="50800">
            <a:solidFill>
              <a:srgbClr val="A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p:cNvCxnSpPr/>
          <p:nvPr/>
        </p:nvCxnSpPr>
        <p:spPr>
          <a:xfrm rot="5400000">
            <a:off x="-2971006" y="5333206"/>
            <a:ext cx="7162800" cy="1588"/>
          </a:xfrm>
          <a:prstGeom prst="straightConnector1">
            <a:avLst/>
          </a:prstGeom>
          <a:ln w="25400">
            <a:solidFill>
              <a:srgbClr val="AC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1366511" y="3786546"/>
            <a:ext cx="3629056" cy="323165"/>
          </a:xfrm>
          <a:prstGeom prst="rect">
            <a:avLst/>
          </a:prstGeom>
          <a:noFill/>
        </p:spPr>
        <p:txBody>
          <a:bodyPr wrap="square" rtlCol="0">
            <a:spAutoFit/>
          </a:bodyPr>
          <a:lstStyle/>
          <a:p>
            <a:r>
              <a:rPr lang="en-US" sz="1500" dirty="0" smtClean="0">
                <a:latin typeface="+mj-lt"/>
              </a:rPr>
              <a:t>CITY ACTIONS</a:t>
            </a:r>
            <a:endParaRPr lang="en-US" sz="1500" dirty="0">
              <a:latin typeface="+mj-lt"/>
            </a:endParaRPr>
          </a:p>
        </p:txBody>
      </p:sp>
      <p:sp>
        <p:nvSpPr>
          <p:cNvPr id="23" name="Rectangle 1"/>
          <p:cNvSpPr>
            <a:spLocks noChangeArrowheads="1"/>
          </p:cNvSpPr>
          <p:nvPr/>
        </p:nvSpPr>
        <p:spPr bwMode="auto">
          <a:xfrm>
            <a:off x="685800" y="5570295"/>
            <a:ext cx="64008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defTabSz="914400" rtl="0" eaLnBrk="0" fontAlgn="base" latinLnBrk="0" hangingPunct="0">
              <a:lnSpc>
                <a:spcPct val="100000"/>
              </a:lnSpc>
              <a:spcBef>
                <a:spcPct val="0"/>
              </a:spcBef>
              <a:spcAft>
                <a:spcPct val="0"/>
              </a:spcAft>
              <a:buClrTx/>
              <a:buSzTx/>
              <a:buAutoNum type="alphaUcPeriod" startAt="2"/>
              <a:tabLst/>
            </a:pP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Support Transportation Improvements and Mitigation</a:t>
            </a:r>
            <a:endParaRPr kumimoji="0" lang="en-US" sz="1200" b="0" i="0" u="none" strike="noStrike" cap="none" normalizeH="0" baseline="0" dirty="0" smtClean="0">
              <a:ln>
                <a:noFill/>
              </a:ln>
              <a:solidFill>
                <a:srgbClr val="AC0000"/>
              </a:solidFill>
              <a:effectLst/>
              <a:latin typeface="+mj-lt"/>
            </a:endParaRPr>
          </a:p>
          <a:p>
            <a:pPr marL="514350" lvl="0" indent="-228600" eaLnBrk="0" fontAlgn="base" hangingPunct="0">
              <a:spcBef>
                <a:spcPct val="0"/>
              </a:spcBef>
              <a:spcAft>
                <a:spcPct val="0"/>
              </a:spcAft>
              <a:buFont typeface="Arial" pitchFamily="34" charset="0"/>
              <a:buChar char="•"/>
            </a:pPr>
            <a:r>
              <a:rPr lang="en-US" sz="1200" dirty="0" smtClean="0"/>
              <a:t>First Hill Streetcar line will serve Pioneer Square, providing a link to the Chinatown/International District, </a:t>
            </a:r>
            <a:r>
              <a:rPr lang="en-US" sz="1200" dirty="0" err="1" smtClean="0"/>
              <a:t>Yesler</a:t>
            </a:r>
            <a:r>
              <a:rPr lang="en-US" sz="1200" dirty="0" smtClean="0"/>
              <a:t> Terrace, First Hill and Capitol Hill. </a:t>
            </a:r>
            <a:endParaRPr kumimoji="0" lang="en-US" sz="1200" b="0" i="0" u="none" strike="noStrike" cap="none" normalizeH="0" baseline="0" dirty="0" smtClean="0">
              <a:ln>
                <a:noFill/>
              </a:ln>
              <a:solidFill>
                <a:schemeClr val="tx1"/>
              </a:solidFill>
              <a:effectLst/>
              <a:latin typeface="+mj-lt"/>
            </a:endParaRPr>
          </a:p>
          <a:p>
            <a:pPr marL="514350" marR="0" lvl="0" indent="-228600"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5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14350" lvl="0" indent="-228600" eaLnBrk="0" fontAlgn="base" hangingPunct="0">
              <a:spcBef>
                <a:spcPct val="0"/>
              </a:spcBef>
              <a:spcAft>
                <a:spcPct val="0"/>
              </a:spcAft>
              <a:buFont typeface="Arial" pitchFamily="34" charset="0"/>
              <a:buChar char="•"/>
            </a:pPr>
            <a:r>
              <a:rPr lang="en-US" sz="1200" dirty="0" smtClean="0"/>
              <a:t>Seattle Department of Transportation (SDOT) has started a community engagement process about how to activate King Street Station along with other development projects (King Street Station Transportation Multimodal HUB Area planning).</a:t>
            </a:r>
            <a:r>
              <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mj-lt"/>
            </a:endParaRPr>
          </a:p>
          <a:p>
            <a:pPr marL="342900" marR="0" lvl="0" indent="-342900" defTabSz="914400" rtl="0" eaLnBrk="0" fontAlgn="base" latinLnBrk="0" hangingPunct="0">
              <a:lnSpc>
                <a:spcPct val="100000"/>
              </a:lnSpc>
              <a:spcBef>
                <a:spcPct val="0"/>
              </a:spcBef>
              <a:spcAft>
                <a:spcPct val="0"/>
              </a:spcAft>
              <a:buClrTx/>
              <a:buSzTx/>
              <a:buAutoNum type="alphaUcPeriod" startAt="3"/>
              <a:tabLst/>
            </a:pPr>
            <a:r>
              <a:rPr kumimoji="0" lang="en-US" sz="1500" b="1" i="0" u="none" strike="noStrike" cap="none" normalizeH="0" baseline="0" dirty="0" smtClean="0">
                <a:ln>
                  <a:noFill/>
                </a:ln>
                <a:solidFill>
                  <a:srgbClr val="AC0000"/>
                </a:solidFill>
                <a:effectLst/>
                <a:latin typeface="+mj-lt"/>
                <a:ea typeface="Times New Roman" pitchFamily="18" charset="0"/>
                <a:cs typeface="Times New Roman" pitchFamily="18" charset="0"/>
              </a:rPr>
              <a:t>Effectively Manage Parking Supply and Demand</a:t>
            </a:r>
            <a:endParaRPr kumimoji="0" lang="en-US" sz="1200" b="0" i="0" u="none" strike="noStrike" cap="none" normalizeH="0" baseline="0" dirty="0" smtClean="0">
              <a:ln>
                <a:noFill/>
              </a:ln>
              <a:solidFill>
                <a:srgbClr val="AC0000"/>
              </a:solidFill>
              <a:effectLst/>
              <a:latin typeface="+mj-lt"/>
            </a:endParaRPr>
          </a:p>
          <a:p>
            <a:pPr marL="514350" lvl="0" indent="-228600" eaLnBrk="0" fontAlgn="base" hangingPunct="0">
              <a:spcBef>
                <a:spcPct val="0"/>
              </a:spcBef>
              <a:spcAft>
                <a:spcPct val="0"/>
              </a:spcAft>
              <a:buFont typeface="Arial" pitchFamily="34" charset="0"/>
              <a:buChar char="•"/>
            </a:pPr>
            <a:r>
              <a:rPr lang="en-US" sz="1200" dirty="0" smtClean="0"/>
              <a:t>SDOT is currently updating its 2010 parking study to assess the effects of the recent parking rate changes.  The goal is to achieve an average of one to two available spots per block, to create parking turnover to help business customers.  SDOT will use this data to determine if rate adjustments are needed in 2012.</a:t>
            </a:r>
            <a:endParaRPr kumimoji="0" lang="en-US" sz="1200" b="0" i="0" u="none" strike="noStrike" cap="none" normalizeH="0" baseline="0" dirty="0" smtClean="0">
              <a:ln>
                <a:noFill/>
              </a:ln>
              <a:solidFill>
                <a:schemeClr val="tx1"/>
              </a:solidFill>
              <a:effectLst/>
              <a:latin typeface="+mj-lt"/>
            </a:endParaRPr>
          </a:p>
          <a:p>
            <a:pPr marL="514350" marR="0" lvl="0" indent="-228600"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5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14350" lvl="0" indent="-228600" eaLnBrk="0" fontAlgn="base" hangingPunct="0">
              <a:spcBef>
                <a:spcPct val="0"/>
              </a:spcBef>
              <a:spcAft>
                <a:spcPct val="0"/>
              </a:spcAft>
              <a:buFont typeface="Arial" pitchFamily="34" charset="0"/>
              <a:buChar char="•"/>
            </a:pPr>
            <a:r>
              <a:rPr lang="en-US" sz="1200" dirty="0" smtClean="0"/>
              <a:t>Extended paid parking into the evening in Pioneer Square will be delayed until 2012, to allow SDOT to collect additional data in 2011. </a:t>
            </a:r>
            <a:endParaRPr kumimoji="0" lang="en-US" sz="1200" b="0" i="0" u="none" strike="noStrike" cap="none" normalizeH="0" baseline="0" dirty="0" smtClean="0">
              <a:ln>
                <a:noFill/>
              </a:ln>
              <a:solidFill>
                <a:schemeClr val="tx1"/>
              </a:solidFill>
              <a:effectLst/>
              <a:latin typeface="+mj-lt"/>
            </a:endParaRPr>
          </a:p>
          <a:p>
            <a:pPr marL="514350" marR="0" lvl="0" indent="-228600"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5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14350" lvl="0" indent="-228600" eaLnBrk="0" fontAlgn="base" hangingPunct="0">
              <a:spcBef>
                <a:spcPct val="0"/>
              </a:spcBef>
              <a:spcAft>
                <a:spcPct val="0"/>
              </a:spcAft>
              <a:buFont typeface="Arial" pitchFamily="34" charset="0"/>
              <a:buChar char="•"/>
            </a:pPr>
            <a:r>
              <a:rPr lang="en-US" sz="1200" dirty="0" smtClean="0"/>
              <a:t>E-Park launched in September 2010 in the Commercial Core and will expand to Pioneer Square in 2011-2012.</a:t>
            </a:r>
            <a:r>
              <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p>
          <a:p>
            <a:pPr marL="514350" lvl="0" indent="-228600" eaLnBrk="0" fontAlgn="base" hangingPunct="0">
              <a:spcBef>
                <a:spcPct val="0"/>
              </a:spcBef>
              <a:spcAft>
                <a:spcPct val="0"/>
              </a:spcAft>
              <a:buFont typeface="Arial" pitchFamily="34" charset="0"/>
              <a:buChar char="•"/>
            </a:pPr>
            <a:endParaRPr kumimoji="0" lang="en-US" sz="5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514350" lvl="0" indent="-228600" eaLnBrk="0" fontAlgn="base" hangingPunct="0">
              <a:spcBef>
                <a:spcPct val="0"/>
              </a:spcBef>
              <a:spcAft>
                <a:spcPct val="0"/>
              </a:spcAft>
              <a:buFont typeface="Arial" pitchFamily="34" charset="0"/>
              <a:buChar char="•"/>
            </a:pPr>
            <a:r>
              <a:rPr lang="en-US" sz="1200" dirty="0" smtClean="0"/>
              <a:t>The Pioneer Square/Commercial Core rate boundary will be moved from </a:t>
            </a:r>
            <a:r>
              <a:rPr lang="en-US" sz="1200" dirty="0" err="1" smtClean="0"/>
              <a:t>Yesler</a:t>
            </a:r>
            <a:r>
              <a:rPr lang="en-US" sz="1200" dirty="0" smtClean="0"/>
              <a:t> Way to Columbia Street, in recognition of the traditional neighborhood boundary.  This will lower rates at about 20 pay stations to $3.50/hour from $4/hour.</a:t>
            </a:r>
            <a:endParaRPr kumimoji="0" lang="en-US" sz="12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366092"/>
      </a:accent1>
      <a:accent2>
        <a:srgbClr val="C0504D"/>
      </a:accent2>
      <a:accent3>
        <a:srgbClr val="76923C"/>
      </a:accent3>
      <a:accent4>
        <a:srgbClr val="5F497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2182</Words>
  <Application>Microsoft Office PowerPoint</Application>
  <PresentationFormat>Custom</PresentationFormat>
  <Paragraphs>233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City of Seattle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leslie</cp:lastModifiedBy>
  <cp:revision>167</cp:revision>
  <dcterms:created xsi:type="dcterms:W3CDTF">2010-06-02T03:52:59Z</dcterms:created>
  <dcterms:modified xsi:type="dcterms:W3CDTF">2011-07-21T17:46:43Z</dcterms:modified>
</cp:coreProperties>
</file>