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CHRIS</a:t>
            </a:r>
            <a:endParaRPr/>
          </a:p>
        </p:txBody>
      </p:sp>
      <p:sp>
        <p:nvSpPr>
          <p:cNvPr id="105" name="Google Shape;10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754c8b510e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solidFill>
                  <a:srgbClr val="1F2147"/>
                </a:solidFill>
                <a:highlight>
                  <a:srgbClr val="FFFFFF"/>
                </a:highlight>
                <a:latin typeface="Arial"/>
                <a:ea typeface="Arial"/>
                <a:cs typeface="Arial"/>
                <a:sym typeface="Arial"/>
              </a:rPr>
              <a:t>JESSA</a:t>
            </a:r>
            <a:endParaRPr>
              <a:solidFill>
                <a:srgbClr val="1F2147"/>
              </a:solidFill>
              <a:highlight>
                <a:srgbClr val="FFFFFF"/>
              </a:highlight>
              <a:latin typeface="Arial"/>
              <a:ea typeface="Arial"/>
              <a:cs typeface="Arial"/>
              <a:sym typeface="Arial"/>
            </a:endParaRPr>
          </a:p>
          <a:p>
            <a:pPr indent="0" lvl="0" marL="0" rtl="0" algn="l">
              <a:lnSpc>
                <a:spcPct val="115000"/>
              </a:lnSpc>
              <a:spcBef>
                <a:spcPts val="1800"/>
              </a:spcBef>
              <a:spcAft>
                <a:spcPts val="0"/>
              </a:spcAft>
              <a:buClr>
                <a:schemeClr val="dk1"/>
              </a:buClr>
              <a:buSzPts val="1100"/>
              <a:buFont typeface="Arial"/>
              <a:buNone/>
            </a:pPr>
            <a:r>
              <a:t/>
            </a:r>
            <a:endParaRPr>
              <a:solidFill>
                <a:srgbClr val="1F2147"/>
              </a:solidFill>
              <a:highlight>
                <a:srgbClr val="FFFFFF"/>
              </a:highlight>
              <a:latin typeface="Arial"/>
              <a:ea typeface="Arial"/>
              <a:cs typeface="Arial"/>
              <a:sym typeface="Arial"/>
            </a:endParaRPr>
          </a:p>
          <a:p>
            <a:pPr indent="0" lvl="0" marL="0" rtl="0" algn="l">
              <a:lnSpc>
                <a:spcPct val="115000"/>
              </a:lnSpc>
              <a:spcBef>
                <a:spcPts val="1800"/>
              </a:spcBef>
              <a:spcAft>
                <a:spcPts val="0"/>
              </a:spcAft>
              <a:buClr>
                <a:schemeClr val="dk1"/>
              </a:buClr>
              <a:buSzPts val="1100"/>
              <a:buFont typeface="Arial"/>
              <a:buNone/>
            </a:pPr>
            <a:r>
              <a:t/>
            </a:r>
            <a:endParaRPr>
              <a:solidFill>
                <a:srgbClr val="1F2147"/>
              </a:solidFill>
              <a:highlight>
                <a:srgbClr val="FFFFFF"/>
              </a:highlight>
              <a:latin typeface="Arial"/>
              <a:ea typeface="Arial"/>
              <a:cs typeface="Arial"/>
              <a:sym typeface="Arial"/>
            </a:endParaRPr>
          </a:p>
          <a:p>
            <a:pPr indent="0" lvl="0" marL="0" rtl="0" algn="l">
              <a:spcBef>
                <a:spcPts val="1800"/>
              </a:spcBef>
              <a:spcAft>
                <a:spcPts val="0"/>
              </a:spcAft>
              <a:buNone/>
            </a:pPr>
            <a:r>
              <a:t/>
            </a:r>
            <a:endParaRPr/>
          </a:p>
        </p:txBody>
      </p:sp>
      <p:sp>
        <p:nvSpPr>
          <p:cNvPr id="174" name="Google Shape;174;g754c8b510e_0_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8c147faa63_1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solidFill>
                  <a:srgbClr val="1F2147"/>
                </a:solidFill>
                <a:highlight>
                  <a:srgbClr val="FFFFFF"/>
                </a:highlight>
                <a:latin typeface="Arial"/>
                <a:ea typeface="Arial"/>
                <a:cs typeface="Arial"/>
                <a:sym typeface="Arial"/>
              </a:rPr>
              <a:t>JESSA</a:t>
            </a:r>
            <a:endParaRPr>
              <a:solidFill>
                <a:srgbClr val="1F2147"/>
              </a:solidFill>
              <a:highlight>
                <a:srgbClr val="FFFFFF"/>
              </a:highlight>
              <a:latin typeface="Arial"/>
              <a:ea typeface="Arial"/>
              <a:cs typeface="Arial"/>
              <a:sym typeface="Arial"/>
            </a:endParaRPr>
          </a:p>
          <a:p>
            <a:pPr indent="0" lvl="0" marL="0" rtl="0" algn="l">
              <a:lnSpc>
                <a:spcPct val="115000"/>
              </a:lnSpc>
              <a:spcBef>
                <a:spcPts val="1800"/>
              </a:spcBef>
              <a:spcAft>
                <a:spcPts val="0"/>
              </a:spcAft>
              <a:buClr>
                <a:schemeClr val="dk1"/>
              </a:buClr>
              <a:buSzPts val="1100"/>
              <a:buFont typeface="Arial"/>
              <a:buNone/>
            </a:pPr>
            <a:r>
              <a:t/>
            </a:r>
            <a:endParaRPr>
              <a:solidFill>
                <a:srgbClr val="1F2147"/>
              </a:solidFill>
              <a:highlight>
                <a:srgbClr val="FFFFFF"/>
              </a:highlight>
              <a:latin typeface="Arial"/>
              <a:ea typeface="Arial"/>
              <a:cs typeface="Arial"/>
              <a:sym typeface="Arial"/>
            </a:endParaRPr>
          </a:p>
          <a:p>
            <a:pPr indent="0" lvl="0" marL="0" rtl="0" algn="l">
              <a:lnSpc>
                <a:spcPct val="115000"/>
              </a:lnSpc>
              <a:spcBef>
                <a:spcPts val="1800"/>
              </a:spcBef>
              <a:spcAft>
                <a:spcPts val="0"/>
              </a:spcAft>
              <a:buClr>
                <a:schemeClr val="dk1"/>
              </a:buClr>
              <a:buSzPts val="1100"/>
              <a:buFont typeface="Arial"/>
              <a:buNone/>
            </a:pPr>
            <a:r>
              <a:t/>
            </a:r>
            <a:endParaRPr>
              <a:solidFill>
                <a:srgbClr val="1F2147"/>
              </a:solidFill>
              <a:highlight>
                <a:srgbClr val="FFFFFF"/>
              </a:highlight>
              <a:latin typeface="Arial"/>
              <a:ea typeface="Arial"/>
              <a:cs typeface="Arial"/>
              <a:sym typeface="Arial"/>
            </a:endParaRPr>
          </a:p>
          <a:p>
            <a:pPr indent="0" lvl="0" marL="0" rtl="0" algn="l">
              <a:spcBef>
                <a:spcPts val="1800"/>
              </a:spcBef>
              <a:spcAft>
                <a:spcPts val="0"/>
              </a:spcAft>
              <a:buNone/>
            </a:pPr>
            <a:r>
              <a:t/>
            </a:r>
            <a:endParaRPr/>
          </a:p>
        </p:txBody>
      </p:sp>
      <p:sp>
        <p:nvSpPr>
          <p:cNvPr id="186" name="Google Shape;186;g8c147faa63_1_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8c147faa63_1_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solidFill>
                  <a:srgbClr val="1F2147"/>
                </a:solidFill>
                <a:highlight>
                  <a:srgbClr val="FFFFFF"/>
                </a:highlight>
                <a:latin typeface="Arial"/>
                <a:ea typeface="Arial"/>
                <a:cs typeface="Arial"/>
                <a:sym typeface="Arial"/>
              </a:rPr>
              <a:t>JESSA</a:t>
            </a:r>
            <a:endParaRPr>
              <a:solidFill>
                <a:srgbClr val="1F2147"/>
              </a:solidFill>
              <a:highlight>
                <a:srgbClr val="FFFFFF"/>
              </a:highlight>
              <a:latin typeface="Arial"/>
              <a:ea typeface="Arial"/>
              <a:cs typeface="Arial"/>
              <a:sym typeface="Arial"/>
            </a:endParaRPr>
          </a:p>
          <a:p>
            <a:pPr indent="0" lvl="0" marL="0" rtl="0" algn="l">
              <a:lnSpc>
                <a:spcPct val="115000"/>
              </a:lnSpc>
              <a:spcBef>
                <a:spcPts val="1800"/>
              </a:spcBef>
              <a:spcAft>
                <a:spcPts val="0"/>
              </a:spcAft>
              <a:buClr>
                <a:schemeClr val="dk1"/>
              </a:buClr>
              <a:buSzPts val="1100"/>
              <a:buFont typeface="Arial"/>
              <a:buNone/>
            </a:pPr>
            <a:r>
              <a:t/>
            </a:r>
            <a:endParaRPr>
              <a:solidFill>
                <a:srgbClr val="1F2147"/>
              </a:solidFill>
              <a:highlight>
                <a:srgbClr val="FFFFFF"/>
              </a:highlight>
              <a:latin typeface="Arial"/>
              <a:ea typeface="Arial"/>
              <a:cs typeface="Arial"/>
              <a:sym typeface="Arial"/>
            </a:endParaRPr>
          </a:p>
          <a:p>
            <a:pPr indent="0" lvl="0" marL="0" rtl="0" algn="l">
              <a:lnSpc>
                <a:spcPct val="115000"/>
              </a:lnSpc>
              <a:spcBef>
                <a:spcPts val="1800"/>
              </a:spcBef>
              <a:spcAft>
                <a:spcPts val="0"/>
              </a:spcAft>
              <a:buClr>
                <a:schemeClr val="dk1"/>
              </a:buClr>
              <a:buSzPts val="1100"/>
              <a:buFont typeface="Arial"/>
              <a:buNone/>
            </a:pPr>
            <a:r>
              <a:t/>
            </a:r>
            <a:endParaRPr>
              <a:solidFill>
                <a:srgbClr val="1F2147"/>
              </a:solidFill>
              <a:highlight>
                <a:srgbClr val="FFFFFF"/>
              </a:highlight>
              <a:latin typeface="Arial"/>
              <a:ea typeface="Arial"/>
              <a:cs typeface="Arial"/>
              <a:sym typeface="Arial"/>
            </a:endParaRPr>
          </a:p>
          <a:p>
            <a:pPr indent="0" lvl="0" marL="0" rtl="0" algn="l">
              <a:spcBef>
                <a:spcPts val="1800"/>
              </a:spcBef>
              <a:spcAft>
                <a:spcPts val="0"/>
              </a:spcAft>
              <a:buNone/>
            </a:pPr>
            <a:r>
              <a:t/>
            </a:r>
            <a:endParaRPr/>
          </a:p>
        </p:txBody>
      </p:sp>
      <p:sp>
        <p:nvSpPr>
          <p:cNvPr id="199" name="Google Shape;199;g8c147faa63_1_6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83c36d143b_4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THEMBELA</a:t>
            </a:r>
            <a:endParaRPr/>
          </a:p>
        </p:txBody>
      </p:sp>
      <p:sp>
        <p:nvSpPr>
          <p:cNvPr id="211" name="Google Shape;211;g83c36d143b_4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83c36d143b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400">
                <a:highlight>
                  <a:srgbClr val="FFFFFF"/>
                </a:highlight>
                <a:latin typeface="Arial"/>
                <a:ea typeface="Arial"/>
                <a:cs typeface="Arial"/>
                <a:sym typeface="Arial"/>
              </a:rPr>
              <a:t>SARA</a:t>
            </a:r>
            <a:endParaRPr sz="1400">
              <a:highlight>
                <a:srgbClr val="FFFFFF"/>
              </a:highlight>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highlight>
                <a:srgbClr val="FFFFFF"/>
              </a:highlight>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highlight>
                <a:srgbClr val="FFFFFF"/>
              </a:highlight>
              <a:latin typeface="Arial"/>
              <a:ea typeface="Arial"/>
              <a:cs typeface="Arial"/>
              <a:sym typeface="Arial"/>
            </a:endParaRPr>
          </a:p>
        </p:txBody>
      </p:sp>
      <p:sp>
        <p:nvSpPr>
          <p:cNvPr id="223" name="Google Shape;223;g83c36d143b_0_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84c9e7aaf2_19_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84c9e7aaf2_19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g84c9e7aaf2_19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8c49283681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8c4928368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g8c49283681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891dd543e1_4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891dd543e1_4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74d5a56199_1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g74d5a56199_1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74d5a56199_1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g74d5a56199_10_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50">
                <a:solidFill>
                  <a:srgbClr val="074D70"/>
                </a:solidFill>
                <a:highlight>
                  <a:srgbClr val="FAFAFA"/>
                </a:highlight>
                <a:latin typeface="Arial"/>
                <a:ea typeface="Arial"/>
                <a:cs typeface="Arial"/>
                <a:sym typeface="Arial"/>
              </a:rPr>
              <a:t>CHRIS</a:t>
            </a:r>
            <a:endParaRPr sz="1050">
              <a:solidFill>
                <a:srgbClr val="074D70"/>
              </a:solidFill>
              <a:highlight>
                <a:srgbClr val="FAFAFA"/>
              </a:highlight>
              <a:latin typeface="Arial"/>
              <a:ea typeface="Arial"/>
              <a:cs typeface="Arial"/>
              <a:sym typeface="Arial"/>
            </a:endParaRPr>
          </a:p>
          <a:p>
            <a:pPr indent="0" lvl="0" marL="0" rtl="0" algn="l">
              <a:spcBef>
                <a:spcPts val="0"/>
              </a:spcBef>
              <a:spcAft>
                <a:spcPts val="0"/>
              </a:spcAft>
              <a:buNone/>
            </a:pPr>
            <a:r>
              <a:rPr lang="en-US" sz="1050">
                <a:solidFill>
                  <a:srgbClr val="074D70"/>
                </a:solidFill>
                <a:highlight>
                  <a:srgbClr val="FAFAFA"/>
                </a:highlight>
                <a:latin typeface="Arial"/>
                <a:ea typeface="Arial"/>
                <a:cs typeface="Arial"/>
                <a:sym typeface="Arial"/>
              </a:rPr>
              <a:t>*6 - Mute or unmute yourself on phone</a:t>
            </a:r>
            <a:endParaRPr/>
          </a:p>
        </p:txBody>
      </p:sp>
      <p:sp>
        <p:nvSpPr>
          <p:cNvPr id="111" name="Google Shape;111;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CHRIS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Juky 28 phase pause </a:t>
            </a:r>
            <a:endParaRPr/>
          </a:p>
          <a:p>
            <a:pPr indent="0" lvl="0" marL="0" rtl="0" algn="l">
              <a:spcBef>
                <a:spcPts val="0"/>
              </a:spcBef>
              <a:spcAft>
                <a:spcPts val="0"/>
              </a:spcAft>
              <a:buNone/>
            </a:pPr>
            <a:r>
              <a:rPr lang="en-US"/>
              <a:t>Gov. Inslee on Thursday announced a rollback to the state’s “Safe Start” plan concerning gatherings for counties in phase 3. Beginning Monday, gatherings in such counties will be limited to no more than 10 people. The previous limit for phase 3 was 50 people. Inslee also said he was prohibiting all live entertainment, both indoor and outdoor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4" name="Google Shape;12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7745854f04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CHRIS</a:t>
            </a:r>
            <a:endParaRPr/>
          </a:p>
        </p:txBody>
      </p:sp>
      <p:sp>
        <p:nvSpPr>
          <p:cNvPr id="137" name="Google Shape;137;g7745854f04_0_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8c147faa63_1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Beth Purcell and Nate Cataldo, Eric  Peterson</a:t>
            </a:r>
            <a:endParaRPr/>
          </a:p>
        </p:txBody>
      </p:sp>
      <p:sp>
        <p:nvSpPr>
          <p:cNvPr id="143" name="Google Shape;143;g8c147faa63_1_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81e50c4ce4_2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BETH + NATE</a:t>
            </a:r>
            <a:endParaRPr/>
          </a:p>
        </p:txBody>
      </p:sp>
      <p:sp>
        <p:nvSpPr>
          <p:cNvPr id="149" name="Google Shape;149;g81e50c4ce4_2_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8c147faa63_1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BETH + NATE</a:t>
            </a:r>
            <a:endParaRPr/>
          </a:p>
        </p:txBody>
      </p:sp>
      <p:sp>
        <p:nvSpPr>
          <p:cNvPr id="155" name="Google Shape;155;g8c147faa63_1_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8c147faa63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JENN</a:t>
            </a:r>
            <a:endParaRPr/>
          </a:p>
        </p:txBody>
      </p:sp>
      <p:sp>
        <p:nvSpPr>
          <p:cNvPr id="161" name="Google Shape;161;g8c147faa63_1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8d9fafd04d_0_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8d9fafd04d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JENN</a:t>
            </a:r>
            <a:endParaRPr/>
          </a:p>
        </p:txBody>
      </p:sp>
      <p:sp>
        <p:nvSpPr>
          <p:cNvPr id="167" name="Google Shape;167;g8d9fafd04d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p:cSld name="OBJECT_1">
    <p:bg>
      <p:bgPr>
        <a:solidFill>
          <a:schemeClr val="lt1"/>
        </a:solidFill>
      </p:bgPr>
    </p:bg>
    <p:spTree>
      <p:nvGrpSpPr>
        <p:cNvPr id="84" name="Shape 84"/>
        <p:cNvGrpSpPr/>
        <p:nvPr/>
      </p:nvGrpSpPr>
      <p:grpSpPr>
        <a:xfrm>
          <a:off x="0" y="0"/>
          <a:ext cx="0" cy="0"/>
          <a:chOff x="0" y="0"/>
          <a:chExt cx="0" cy="0"/>
        </a:xfrm>
      </p:grpSpPr>
      <p:sp>
        <p:nvSpPr>
          <p:cNvPr id="85" name="Google Shape;85;p13"/>
          <p:cNvSpPr/>
          <p:nvPr/>
        </p:nvSpPr>
        <p:spPr>
          <a:xfrm>
            <a:off x="0" y="0"/>
            <a:ext cx="9144000" cy="68580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86" name="Google Shape;86;p13"/>
          <p:cNvSpPr/>
          <p:nvPr/>
        </p:nvSpPr>
        <p:spPr>
          <a:xfrm>
            <a:off x="7325487" y="6312409"/>
            <a:ext cx="1690497" cy="40843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87" name="Google Shape;87;p13"/>
          <p:cNvSpPr txBox="1"/>
          <p:nvPr>
            <p:ph idx="11" type="ftr"/>
          </p:nvPr>
        </p:nvSpPr>
        <p:spPr>
          <a:xfrm>
            <a:off x="3108960" y="6377940"/>
            <a:ext cx="2926080" cy="276999"/>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3"/>
          <p:cNvSpPr txBox="1"/>
          <p:nvPr>
            <p:ph idx="10" type="dt"/>
          </p:nvPr>
        </p:nvSpPr>
        <p:spPr>
          <a:xfrm>
            <a:off x="457200" y="6377940"/>
            <a:ext cx="2103120" cy="276999"/>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3"/>
          <p:cNvSpPr txBox="1"/>
          <p:nvPr>
            <p:ph idx="12" type="sldNum"/>
          </p:nvPr>
        </p:nvSpPr>
        <p:spPr>
          <a:xfrm>
            <a:off x="6583680" y="6377940"/>
            <a:ext cx="2103120" cy="276999"/>
          </a:xfrm>
          <a:prstGeom prst="rect">
            <a:avLst/>
          </a:prstGeom>
          <a:noFill/>
          <a:ln>
            <a:noFill/>
          </a:ln>
        </p:spPr>
        <p:txBody>
          <a:bodyPr anchorCtr="0" anchor="t"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showMasterSp="0">
  <p:cSld name="Title Only">
    <p:bg>
      <p:bgPr>
        <a:solidFill>
          <a:schemeClr val="lt1"/>
        </a:solidFill>
      </p:bgPr>
    </p:bg>
    <p:spTree>
      <p:nvGrpSpPr>
        <p:cNvPr id="90" name="Shape 90"/>
        <p:cNvGrpSpPr/>
        <p:nvPr/>
      </p:nvGrpSpPr>
      <p:grpSpPr>
        <a:xfrm>
          <a:off x="0" y="0"/>
          <a:ext cx="0" cy="0"/>
          <a:chOff x="0" y="0"/>
          <a:chExt cx="0" cy="0"/>
        </a:xfrm>
      </p:grpSpPr>
      <p:sp>
        <p:nvSpPr>
          <p:cNvPr id="91" name="Google Shape;91;p14"/>
          <p:cNvSpPr/>
          <p:nvPr/>
        </p:nvSpPr>
        <p:spPr>
          <a:xfrm>
            <a:off x="301753" y="80772"/>
            <a:ext cx="711041" cy="6777355"/>
          </a:xfrm>
          <a:custGeom>
            <a:rect b="b" l="l" r="r" t="t"/>
            <a:pathLst>
              <a:path extrusionOk="0" h="6777355" w="948055">
                <a:moveTo>
                  <a:pt x="947927" y="0"/>
                </a:moveTo>
                <a:lnTo>
                  <a:pt x="0" y="0"/>
                </a:lnTo>
                <a:lnTo>
                  <a:pt x="0" y="6777228"/>
                </a:lnTo>
                <a:lnTo>
                  <a:pt x="947927" y="6777228"/>
                </a:lnTo>
                <a:lnTo>
                  <a:pt x="947927" y="0"/>
                </a:lnTo>
                <a:close/>
              </a:path>
            </a:pathLst>
          </a:custGeom>
          <a:solidFill>
            <a:srgbClr val="5C8FA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92" name="Google Shape;92;p14"/>
          <p:cNvSpPr/>
          <p:nvPr/>
        </p:nvSpPr>
        <p:spPr>
          <a:xfrm>
            <a:off x="80009" y="1"/>
            <a:ext cx="95250" cy="6777355"/>
          </a:xfrm>
          <a:custGeom>
            <a:rect b="b" l="l" r="r" t="t"/>
            <a:pathLst>
              <a:path extrusionOk="0" h="6777355" w="127000">
                <a:moveTo>
                  <a:pt x="126491" y="0"/>
                </a:moveTo>
                <a:lnTo>
                  <a:pt x="0" y="0"/>
                </a:lnTo>
                <a:lnTo>
                  <a:pt x="0" y="6777228"/>
                </a:lnTo>
                <a:lnTo>
                  <a:pt x="126491" y="6777228"/>
                </a:lnTo>
                <a:lnTo>
                  <a:pt x="126491" y="0"/>
                </a:lnTo>
                <a:close/>
              </a:path>
            </a:pathLst>
          </a:custGeom>
          <a:solidFill>
            <a:srgbClr val="FFB56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93" name="Google Shape;93;p14"/>
          <p:cNvSpPr txBox="1"/>
          <p:nvPr>
            <p:ph type="title"/>
          </p:nvPr>
        </p:nvSpPr>
        <p:spPr>
          <a:xfrm>
            <a:off x="687704" y="385953"/>
            <a:ext cx="7768590" cy="461665"/>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4400"/>
              <a:buNone/>
              <a:defRPr b="1" i="0" sz="3000">
                <a:solidFill>
                  <a:srgbClr val="001F52"/>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4"/>
          <p:cNvSpPr txBox="1"/>
          <p:nvPr>
            <p:ph idx="11" type="ftr"/>
          </p:nvPr>
        </p:nvSpPr>
        <p:spPr>
          <a:xfrm>
            <a:off x="3108960" y="6377940"/>
            <a:ext cx="2926080" cy="276999"/>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4"/>
          <p:cNvSpPr txBox="1"/>
          <p:nvPr>
            <p:ph idx="10" type="dt"/>
          </p:nvPr>
        </p:nvSpPr>
        <p:spPr>
          <a:xfrm>
            <a:off x="457200" y="6377940"/>
            <a:ext cx="2103120" cy="276999"/>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4"/>
          <p:cNvSpPr txBox="1"/>
          <p:nvPr>
            <p:ph idx="12" type="sldNum"/>
          </p:nvPr>
        </p:nvSpPr>
        <p:spPr>
          <a:xfrm>
            <a:off x="6583680" y="6377940"/>
            <a:ext cx="2103120" cy="276999"/>
          </a:xfrm>
          <a:prstGeom prst="rect">
            <a:avLst/>
          </a:prstGeom>
          <a:noFill/>
          <a:ln>
            <a:noFill/>
          </a:ln>
        </p:spPr>
        <p:txBody>
          <a:bodyPr anchorCtr="0" anchor="t"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97" name="Shape 97"/>
        <p:cNvGrpSpPr/>
        <p:nvPr/>
      </p:nvGrpSpPr>
      <p:grpSpPr>
        <a:xfrm>
          <a:off x="0" y="0"/>
          <a:ext cx="0" cy="0"/>
          <a:chOff x="0" y="0"/>
          <a:chExt cx="0" cy="0"/>
        </a:xfrm>
      </p:grpSpPr>
      <p:sp>
        <p:nvSpPr>
          <p:cNvPr id="98" name="Google Shape;98;p15"/>
          <p:cNvSpPr txBox="1"/>
          <p:nvPr>
            <p:ph type="title"/>
          </p:nvPr>
        </p:nvSpPr>
        <p:spPr>
          <a:xfrm>
            <a:off x="687704" y="385953"/>
            <a:ext cx="7768590" cy="461665"/>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4400"/>
              <a:buNone/>
              <a:defRPr b="1" i="0" sz="3000">
                <a:solidFill>
                  <a:srgbClr val="001F52"/>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15"/>
          <p:cNvSpPr txBox="1"/>
          <p:nvPr>
            <p:ph idx="1" type="body"/>
          </p:nvPr>
        </p:nvSpPr>
        <p:spPr>
          <a:xfrm>
            <a:off x="381952" y="1311910"/>
            <a:ext cx="8380095" cy="253916"/>
          </a:xfrm>
          <a:prstGeom prst="rect">
            <a:avLst/>
          </a:prstGeom>
          <a:noFill/>
          <a:ln>
            <a:noFill/>
          </a:ln>
        </p:spPr>
        <p:txBody>
          <a:bodyPr anchorCtr="0" anchor="t" bIns="0" lIns="0" spcFirstLastPara="1" rIns="0" wrap="square" tIns="0">
            <a:noAutofit/>
          </a:bodyPr>
          <a:lstStyle>
            <a:lvl1pPr indent="-228600" lvl="0" marL="457200" algn="l">
              <a:spcBef>
                <a:spcPts val="1000"/>
              </a:spcBef>
              <a:spcAft>
                <a:spcPts val="0"/>
              </a:spcAft>
              <a:buSzPts val="2800"/>
              <a:buNone/>
              <a:defRPr b="0" i="0" sz="1650">
                <a:solidFill>
                  <a:schemeClr val="lt1"/>
                </a:solidFill>
                <a:latin typeface="Arial"/>
                <a:ea typeface="Arial"/>
                <a:cs typeface="Arial"/>
                <a:sym typeface="Arial"/>
              </a:defRPr>
            </a:lvl1pPr>
            <a:lvl2pPr indent="-228600" lvl="1" marL="914400" algn="l">
              <a:spcBef>
                <a:spcPts val="500"/>
              </a:spcBef>
              <a:spcAft>
                <a:spcPts val="0"/>
              </a:spcAft>
              <a:buSzPts val="2400"/>
              <a:buNone/>
              <a:defRPr/>
            </a:lvl2pPr>
            <a:lvl3pPr indent="-228600" lvl="2" marL="1371600" algn="l">
              <a:spcBef>
                <a:spcPts val="500"/>
              </a:spcBef>
              <a:spcAft>
                <a:spcPts val="0"/>
              </a:spcAft>
              <a:buSzPts val="2000"/>
              <a:buNone/>
              <a:defRPr/>
            </a:lvl3pPr>
            <a:lvl4pPr indent="-228600" lvl="3" marL="1828800" algn="l">
              <a:spcBef>
                <a:spcPts val="500"/>
              </a:spcBef>
              <a:spcAft>
                <a:spcPts val="0"/>
              </a:spcAft>
              <a:buSzPts val="1800"/>
              <a:buNone/>
              <a:defRPr/>
            </a:lvl4pPr>
            <a:lvl5pPr indent="-228600" lvl="4" marL="2286000" algn="l">
              <a:spcBef>
                <a:spcPts val="500"/>
              </a:spcBef>
              <a:spcAft>
                <a:spcPts val="0"/>
              </a:spcAft>
              <a:buSzPts val="1800"/>
              <a:buNone/>
              <a:defRPr/>
            </a:lvl5pPr>
            <a:lvl6pPr indent="-228600" lvl="5" marL="2743200" algn="l">
              <a:spcBef>
                <a:spcPts val="500"/>
              </a:spcBef>
              <a:spcAft>
                <a:spcPts val="0"/>
              </a:spcAft>
              <a:buSzPts val="1800"/>
              <a:buNone/>
              <a:defRPr/>
            </a:lvl6pPr>
            <a:lvl7pPr indent="-228600" lvl="6" marL="3200400" algn="l">
              <a:spcBef>
                <a:spcPts val="500"/>
              </a:spcBef>
              <a:spcAft>
                <a:spcPts val="0"/>
              </a:spcAft>
              <a:buSzPts val="1800"/>
              <a:buNone/>
              <a:defRPr/>
            </a:lvl7pPr>
            <a:lvl8pPr indent="-228600" lvl="7" marL="3657600" algn="l">
              <a:spcBef>
                <a:spcPts val="500"/>
              </a:spcBef>
              <a:spcAft>
                <a:spcPts val="0"/>
              </a:spcAft>
              <a:buSzPts val="1800"/>
              <a:buNone/>
              <a:defRPr/>
            </a:lvl8pPr>
            <a:lvl9pPr indent="-228600" lvl="8" marL="4114800" algn="l">
              <a:spcBef>
                <a:spcPts val="500"/>
              </a:spcBef>
              <a:spcAft>
                <a:spcPts val="0"/>
              </a:spcAft>
              <a:buSzPts val="1800"/>
              <a:buNone/>
              <a:defRPr/>
            </a:lvl9pPr>
          </a:lstStyle>
          <a:p/>
        </p:txBody>
      </p:sp>
      <p:sp>
        <p:nvSpPr>
          <p:cNvPr id="100" name="Google Shape;100;p15"/>
          <p:cNvSpPr txBox="1"/>
          <p:nvPr>
            <p:ph idx="11" type="ftr"/>
          </p:nvPr>
        </p:nvSpPr>
        <p:spPr>
          <a:xfrm>
            <a:off x="3108960" y="6377940"/>
            <a:ext cx="2926080" cy="276999"/>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5"/>
          <p:cNvSpPr txBox="1"/>
          <p:nvPr>
            <p:ph idx="10" type="dt"/>
          </p:nvPr>
        </p:nvSpPr>
        <p:spPr>
          <a:xfrm>
            <a:off x="457200" y="6377940"/>
            <a:ext cx="2103120" cy="276999"/>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5"/>
          <p:cNvSpPr txBox="1"/>
          <p:nvPr>
            <p:ph idx="12" type="sldNum"/>
          </p:nvPr>
        </p:nvSpPr>
        <p:spPr>
          <a:xfrm>
            <a:off x="6583680" y="6377940"/>
            <a:ext cx="2103120" cy="276999"/>
          </a:xfrm>
          <a:prstGeom prst="rect">
            <a:avLst/>
          </a:prstGeom>
          <a:noFill/>
          <a:ln>
            <a:noFill/>
          </a:ln>
        </p:spPr>
        <p:txBody>
          <a:bodyPr anchorCtr="0" anchor="t"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council.seattle.gov/2020/07/06/council-passes-mosquedas-jumpstart-seattle-progressive-revenue-plan-to-address-covid-response-essential-city-services-affordable-housing/" TargetMode="External"/><Relationship Id="rId4" Type="http://schemas.openxmlformats.org/officeDocument/2006/relationships/image" Target="../media/image4.jpg"/><Relationship Id="rId5"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11.png"/><Relationship Id="rId5"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sdotblog.seattle.gov/2020/07/07/for-reliable-customer-access-as-businesses-reopen-paid-on-street-parking-will-resume-july-13-at-the-lowest-rate/?utm_medium=email&amp;utm_source=govdelivery" TargetMode="External"/><Relationship Id="rId4" Type="http://schemas.openxmlformats.org/officeDocument/2006/relationships/image" Target="../media/image4.jpg"/><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allianceforpioneersquare.org/2020/03/covid-19-small-business-resources/" TargetMode="External"/><Relationship Id="rId4" Type="http://schemas.openxmlformats.org/officeDocument/2006/relationships/hyperlink" Target="https://support.pioneersquare.org/" TargetMode="External"/><Relationship Id="rId5" Type="http://schemas.openxmlformats.org/officeDocument/2006/relationships/hyperlink" Target="http://allianceforpioneersquare.org/2020/04/murals-in-pioneer-square/" TargetMode="External"/><Relationship Id="rId6" Type="http://schemas.openxmlformats.org/officeDocument/2006/relationships/image" Target="../media/image2.png"/><Relationship Id="rId7"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pioneersquare.org/experiences/murals-in-pioneer-square" TargetMode="Externa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1" Type="http://schemas.openxmlformats.org/officeDocument/2006/relationships/image" Target="../media/image15.jpg"/><Relationship Id="rId10" Type="http://schemas.openxmlformats.org/officeDocument/2006/relationships/image" Target="../media/image12.jpg"/><Relationship Id="rId13" Type="http://schemas.openxmlformats.org/officeDocument/2006/relationships/image" Target="../media/image14.png"/><Relationship Id="rId12"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downtownseattle.org/programs-and-services/downtown-ambassadors/" TargetMode="External"/><Relationship Id="rId4" Type="http://schemas.openxmlformats.org/officeDocument/2006/relationships/hyperlink" Target="http://allianceforpioneersquare.org/wp/wp-content/uploads/2020/03/Covid-Business-Crime-Prevention.pdf" TargetMode="External"/><Relationship Id="rId9" Type="http://schemas.openxmlformats.org/officeDocument/2006/relationships/hyperlink" Target="http://allianceforpioneersquare.org/wp/wp-content/uploads/2020/03/SDCI-Tips.pdf" TargetMode="External"/><Relationship Id="rId5" Type="http://schemas.openxmlformats.org/officeDocument/2006/relationships/hyperlink" Target="https://www.seattle.gov/cityattorney/about-us/precinct-liaison-division/trespass-program" TargetMode="External"/><Relationship Id="rId6" Type="http://schemas.openxmlformats.org/officeDocument/2006/relationships/hyperlink" Target="https://www.seattle.gov/police/community-policing/cpted" TargetMode="External"/><Relationship Id="rId7" Type="http://schemas.openxmlformats.org/officeDocument/2006/relationships/hyperlink" Target="https://www.seattle.gov/police/community-policing" TargetMode="External"/><Relationship Id="rId8" Type="http://schemas.openxmlformats.org/officeDocument/2006/relationships/hyperlink" Target="http://allianceforpioneersquare.org/wp/wp-content/uploads/2020/03/West-Precinct_-Online-Resources-copy.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allianceforpioneersquare.org/" TargetMode="External"/><Relationship Id="rId4" Type="http://schemas.openxmlformats.org/officeDocument/2006/relationships/hyperlink" Target="mailto:info@pioneersquare.org" TargetMode="External"/><Relationship Id="rId5"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allianceforpioneersquare.org/" TargetMode="External"/><Relationship Id="rId4" Type="http://schemas.openxmlformats.org/officeDocument/2006/relationships/hyperlink" Target="mailto:info@pioneersquare.org" TargetMode="External"/><Relationship Id="rId5"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kingcounty.gov/depts/health/covid-19/safe-start.aspx#:~:text=Effective%20July%207%2C%20the%20Governor's,suspected%20cases%20among%20their%20employees" TargetMode="External"/><Relationship Id="rId4" Type="http://schemas.openxmlformats.org/officeDocument/2006/relationships/image" Target="../media/image4.jpg"/><Relationship Id="rId5"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governor.wa.gov/sites/default/files/SafeStartWA_4May20_1pm.pdf"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hyperlink" Target="https://www.seattle.gov/parks/about-us/current-projects/occidental-square-park-project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59"/>
              <a:buFont typeface="Arial"/>
              <a:buNone/>
            </a:pPr>
            <a:r>
              <a:rPr b="1" lang="en-US" sz="3959">
                <a:latin typeface="Arial"/>
                <a:ea typeface="Arial"/>
                <a:cs typeface="Arial"/>
                <a:sym typeface="Arial"/>
              </a:rPr>
              <a:t>PIONEER SQUARE COVID-19 INFORMATION AND UPDATES</a:t>
            </a:r>
            <a:br>
              <a:rPr b="1" lang="en-US" sz="3959">
                <a:latin typeface="Arial"/>
                <a:ea typeface="Arial"/>
                <a:cs typeface="Arial"/>
                <a:sym typeface="Arial"/>
              </a:rPr>
            </a:br>
            <a:r>
              <a:rPr b="1" lang="en-US" sz="3959">
                <a:latin typeface="Arial"/>
                <a:ea typeface="Arial"/>
                <a:cs typeface="Arial"/>
                <a:sym typeface="Arial"/>
              </a:rPr>
              <a:t>July 17, 2020 1:30-2:30p</a:t>
            </a:r>
            <a:endParaRPr sz="3959">
              <a:latin typeface="Arial"/>
              <a:ea typeface="Arial"/>
              <a:cs typeface="Arial"/>
              <a:sym typeface="Arial"/>
            </a:endParaRPr>
          </a:p>
        </p:txBody>
      </p:sp>
      <p:pic>
        <p:nvPicPr>
          <p:cNvPr descr="A sign on the side of a building&#10;&#10;Description automatically generated" id="108" name="Google Shape;108;p16"/>
          <p:cNvPicPr preferRelativeResize="0"/>
          <p:nvPr>
            <p:ph idx="1" type="body"/>
          </p:nvPr>
        </p:nvPicPr>
        <p:blipFill rotWithShape="1">
          <a:blip r:embed="rId3">
            <a:alphaModFix/>
          </a:blip>
          <a:srcRect b="0" l="0" r="0" t="0"/>
          <a:stretch/>
        </p:blipFill>
        <p:spPr>
          <a:xfrm>
            <a:off x="1225679" y="2173381"/>
            <a:ext cx="6692641" cy="43513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5"/>
          <p:cNvSpPr txBox="1"/>
          <p:nvPr>
            <p:ph type="ctrTitle"/>
          </p:nvPr>
        </p:nvSpPr>
        <p:spPr>
          <a:xfrm>
            <a:off x="297600" y="0"/>
            <a:ext cx="8569800" cy="913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Arial"/>
              <a:buNone/>
            </a:pPr>
            <a:r>
              <a:rPr b="1" lang="en-US" sz="5400">
                <a:latin typeface="Arial"/>
                <a:ea typeface="Arial"/>
                <a:cs typeface="Arial"/>
                <a:sym typeface="Arial"/>
              </a:rPr>
              <a:t>JUMPSTART SEATTLE</a:t>
            </a:r>
            <a:r>
              <a:rPr b="1" lang="en-US" sz="5400">
                <a:latin typeface="Arial"/>
                <a:ea typeface="Arial"/>
                <a:cs typeface="Arial"/>
                <a:sym typeface="Arial"/>
              </a:rPr>
              <a:t> </a:t>
            </a:r>
            <a:endParaRPr b="1" sz="5400">
              <a:latin typeface="Arial"/>
              <a:ea typeface="Arial"/>
              <a:cs typeface="Arial"/>
              <a:sym typeface="Arial"/>
            </a:endParaRPr>
          </a:p>
        </p:txBody>
      </p:sp>
      <p:sp>
        <p:nvSpPr>
          <p:cNvPr id="177" name="Google Shape;177;p25"/>
          <p:cNvSpPr txBox="1"/>
          <p:nvPr/>
        </p:nvSpPr>
        <p:spPr>
          <a:xfrm>
            <a:off x="297600" y="1410750"/>
            <a:ext cx="7324500" cy="4036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342900" lvl="4" marL="457200" rtl="0" algn="l">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On July 6th, the Seattle City Council passed the</a:t>
            </a:r>
            <a:r>
              <a:rPr lang="en-US" sz="1800" u="sng">
                <a:solidFill>
                  <a:schemeClr val="hlink"/>
                </a:solidFill>
                <a:latin typeface="Calibri"/>
                <a:ea typeface="Calibri"/>
                <a:cs typeface="Calibri"/>
                <a:sym typeface="Calibri"/>
                <a:hlinkClick r:id="rId3"/>
              </a:rPr>
              <a:t> JumpStart Seattle progressive revenue plan</a:t>
            </a:r>
            <a:r>
              <a:rPr lang="en-US" sz="1800">
                <a:solidFill>
                  <a:schemeClr val="dk1"/>
                </a:solidFill>
                <a:latin typeface="Calibri"/>
                <a:ea typeface="Calibri"/>
                <a:cs typeface="Calibri"/>
                <a:sym typeface="Calibri"/>
              </a:rPr>
              <a:t> to address COVID response, essential city services and </a:t>
            </a:r>
            <a:r>
              <a:rPr lang="en-US" sz="1800">
                <a:solidFill>
                  <a:schemeClr val="dk1"/>
                </a:solidFill>
                <a:latin typeface="Calibri"/>
                <a:ea typeface="Calibri"/>
                <a:cs typeface="Calibri"/>
                <a:sym typeface="Calibri"/>
              </a:rPr>
              <a:t>affordable</a:t>
            </a:r>
            <a:r>
              <a:rPr lang="en-US" sz="1800">
                <a:solidFill>
                  <a:schemeClr val="dk1"/>
                </a:solidFill>
                <a:latin typeface="Calibri"/>
                <a:ea typeface="Calibri"/>
                <a:cs typeface="Calibri"/>
                <a:sym typeface="Calibri"/>
              </a:rPr>
              <a:t> housing</a:t>
            </a:r>
            <a:endParaRPr sz="1800">
              <a:solidFill>
                <a:schemeClr val="dk1"/>
              </a:solidFill>
              <a:latin typeface="Calibri"/>
              <a:ea typeface="Calibri"/>
              <a:cs typeface="Calibri"/>
              <a:sym typeface="Calibri"/>
            </a:endParaRPr>
          </a:p>
          <a:p>
            <a:pPr indent="0" lvl="0" marL="2286000" rtl="0" algn="l">
              <a:spcBef>
                <a:spcPts val="0"/>
              </a:spcBef>
              <a:spcAft>
                <a:spcPts val="0"/>
              </a:spcAft>
              <a:buNone/>
            </a:pPr>
            <a:r>
              <a:t/>
            </a:r>
            <a:endParaRPr sz="1800">
              <a:solidFill>
                <a:schemeClr val="dk1"/>
              </a:solidFill>
              <a:latin typeface="Calibri"/>
              <a:ea typeface="Calibri"/>
              <a:cs typeface="Calibri"/>
              <a:sym typeface="Calibri"/>
            </a:endParaRPr>
          </a:p>
          <a:p>
            <a:pPr indent="-342900" lvl="4" marL="457200" rtl="0" algn="l">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Businesses with at least $7 million in annual payroll will be taxed at 0.7% to 2.4% on salaries and wages spent on Seattle employees who make at least $150,000 per year, with tiers for various payroll and salary amounts.</a:t>
            </a:r>
            <a:endParaRPr sz="1800">
              <a:solidFill>
                <a:schemeClr val="dk1"/>
              </a:solidFill>
              <a:latin typeface="Calibri"/>
              <a:ea typeface="Calibri"/>
              <a:cs typeface="Calibri"/>
              <a:sym typeface="Calibri"/>
            </a:endParaRPr>
          </a:p>
          <a:p>
            <a:pPr indent="0" lvl="0" marL="2286000" rtl="0" algn="l">
              <a:spcBef>
                <a:spcPts val="0"/>
              </a:spcBef>
              <a:spcAft>
                <a:spcPts val="0"/>
              </a:spcAft>
              <a:buNone/>
            </a:pPr>
            <a:r>
              <a:t/>
            </a:r>
            <a:endParaRPr sz="1800">
              <a:solidFill>
                <a:schemeClr val="dk1"/>
              </a:solidFill>
              <a:latin typeface="Calibri"/>
              <a:ea typeface="Calibri"/>
              <a:cs typeface="Calibri"/>
              <a:sym typeface="Calibri"/>
            </a:endParaRPr>
          </a:p>
          <a:p>
            <a:pPr indent="-342900" lvl="4" marL="457200" rtl="0" algn="l">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JumpStart Seattle is anticipated to raise more than $200 million per year for housing, local business assistance, and community development in the long term. </a:t>
            </a:r>
            <a:endParaRPr sz="1800">
              <a:solidFill>
                <a:schemeClr val="dk1"/>
              </a:solidFill>
              <a:latin typeface="Calibri"/>
              <a:ea typeface="Calibri"/>
              <a:cs typeface="Calibri"/>
              <a:sym typeface="Calibri"/>
            </a:endParaRPr>
          </a:p>
          <a:p>
            <a:pPr indent="0" lvl="0" marL="91440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78" name="Google Shape;178;p25"/>
          <p:cNvPicPr preferRelativeResize="0"/>
          <p:nvPr/>
        </p:nvPicPr>
        <p:blipFill rotWithShape="1">
          <a:blip r:embed="rId4">
            <a:alphaModFix/>
          </a:blip>
          <a:srcRect b="0" l="0" r="0" t="0"/>
          <a:stretch/>
        </p:blipFill>
        <p:spPr>
          <a:xfrm>
            <a:off x="7697215" y="5475826"/>
            <a:ext cx="1231601" cy="1231601"/>
          </a:xfrm>
          <a:prstGeom prst="rect">
            <a:avLst/>
          </a:prstGeom>
          <a:noFill/>
          <a:ln>
            <a:noFill/>
          </a:ln>
        </p:spPr>
      </p:pic>
      <p:sp>
        <p:nvSpPr>
          <p:cNvPr id="179" name="Google Shape;179;p25"/>
          <p:cNvSpPr/>
          <p:nvPr/>
        </p:nvSpPr>
        <p:spPr>
          <a:xfrm>
            <a:off x="297611" y="5750345"/>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80" name="Google Shape;180;p25"/>
          <p:cNvSpPr/>
          <p:nvPr/>
        </p:nvSpPr>
        <p:spPr>
          <a:xfrm>
            <a:off x="1527122" y="575034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81" name="Google Shape;181;p25"/>
          <p:cNvSpPr/>
          <p:nvPr/>
        </p:nvSpPr>
        <p:spPr>
          <a:xfrm>
            <a:off x="2756633" y="575034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82" name="Google Shape;182;p25"/>
          <p:cNvSpPr/>
          <p:nvPr/>
        </p:nvSpPr>
        <p:spPr>
          <a:xfrm>
            <a:off x="3986144" y="575034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id="183" name="Google Shape;183;p25"/>
          <p:cNvPicPr preferRelativeResize="0"/>
          <p:nvPr/>
        </p:nvPicPr>
        <p:blipFill>
          <a:blip r:embed="rId5">
            <a:alphaModFix/>
          </a:blip>
          <a:stretch>
            <a:fillRect/>
          </a:stretch>
        </p:blipFill>
        <p:spPr>
          <a:xfrm>
            <a:off x="7811763" y="2885475"/>
            <a:ext cx="1002524" cy="10025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6"/>
          <p:cNvSpPr txBox="1"/>
          <p:nvPr>
            <p:ph type="ctrTitle"/>
          </p:nvPr>
        </p:nvSpPr>
        <p:spPr>
          <a:xfrm>
            <a:off x="297600" y="-533400"/>
            <a:ext cx="8631300" cy="2123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Arial"/>
              <a:buNone/>
            </a:pPr>
            <a:r>
              <a:rPr b="1" lang="en-US" sz="5400">
                <a:latin typeface="Arial"/>
                <a:ea typeface="Arial"/>
                <a:cs typeface="Arial"/>
                <a:sym typeface="Arial"/>
              </a:rPr>
              <a:t>2020 CITY BUDGET REBALANCING</a:t>
            </a:r>
            <a:r>
              <a:rPr b="1" lang="en-US" sz="5400">
                <a:latin typeface="Arial"/>
                <a:ea typeface="Arial"/>
                <a:cs typeface="Arial"/>
                <a:sym typeface="Arial"/>
              </a:rPr>
              <a:t> </a:t>
            </a:r>
            <a:endParaRPr b="1" sz="5400">
              <a:latin typeface="Arial"/>
              <a:ea typeface="Arial"/>
              <a:cs typeface="Arial"/>
              <a:sym typeface="Arial"/>
            </a:endParaRPr>
          </a:p>
        </p:txBody>
      </p:sp>
      <p:sp>
        <p:nvSpPr>
          <p:cNvPr id="189" name="Google Shape;189;p26"/>
          <p:cNvSpPr txBox="1"/>
          <p:nvPr/>
        </p:nvSpPr>
        <p:spPr>
          <a:xfrm>
            <a:off x="297600" y="1511600"/>
            <a:ext cx="7399500" cy="4036500"/>
          </a:xfrm>
          <a:prstGeom prst="rect">
            <a:avLst/>
          </a:prstGeom>
          <a:noFill/>
          <a:ln>
            <a:noFill/>
          </a:ln>
        </p:spPr>
        <p:txBody>
          <a:bodyPr anchorCtr="0" anchor="t" bIns="45700" lIns="91425" spcFirstLastPara="1" rIns="91425" wrap="square" tIns="45700">
            <a:noAutofit/>
          </a:bodyPr>
          <a:lstStyle/>
          <a:p>
            <a:pPr indent="-292100" lvl="0" marL="457200" rtl="0" algn="l">
              <a:spcBef>
                <a:spcPts val="0"/>
              </a:spcBef>
              <a:spcAft>
                <a:spcPts val="0"/>
              </a:spcAft>
              <a:buClr>
                <a:schemeClr val="dk1"/>
              </a:buClr>
              <a:buSzPts val="1000"/>
              <a:buFont typeface="Calibri"/>
              <a:buChar char="●"/>
            </a:pPr>
            <a:r>
              <a:rPr lang="en-US" sz="1800">
                <a:solidFill>
                  <a:schemeClr val="dk1"/>
                </a:solidFill>
                <a:latin typeface="Calibri"/>
                <a:ea typeface="Calibri"/>
                <a:cs typeface="Calibri"/>
                <a:sym typeface="Calibri"/>
              </a:rPr>
              <a:t>With COVID impacts on City Budget, Council is working on rebalancing the 2020 budget to account for a $300 million shortfall</a:t>
            </a:r>
            <a:endParaRPr sz="1800">
              <a:solidFill>
                <a:schemeClr val="dk1"/>
              </a:solidFill>
              <a:latin typeface="Calibri"/>
              <a:ea typeface="Calibri"/>
              <a:cs typeface="Calibri"/>
              <a:sym typeface="Calibri"/>
            </a:endParaRPr>
          </a:p>
          <a:p>
            <a:pPr indent="0" lvl="0" marL="2286000" rtl="0" algn="l">
              <a:spcBef>
                <a:spcPts val="0"/>
              </a:spcBef>
              <a:spcAft>
                <a:spcPts val="0"/>
              </a:spcAft>
              <a:buNone/>
            </a:pPr>
            <a:r>
              <a:t/>
            </a:r>
            <a:endParaRPr sz="1800">
              <a:solidFill>
                <a:schemeClr val="dk1"/>
              </a:solidFill>
              <a:latin typeface="Calibri"/>
              <a:ea typeface="Calibri"/>
              <a:cs typeface="Calibri"/>
              <a:sym typeface="Calibri"/>
            </a:endParaRPr>
          </a:p>
          <a:p>
            <a:pPr indent="-342900" lvl="4" marL="457200" rtl="0" algn="l">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In response to national calls placed on defunding police departments, Council is entertaining potential cuts of up to 50%, while investing money into other types of support services</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342900" lvl="4" marL="457200" rtl="0" algn="l">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There isn’t much clarity on the timeline or process of any cuts to SPD’s budget as Council only began discussing this past Wednesday at their Select Budget Committee</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342900" lvl="4" marL="457200" rtl="0" algn="l">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The Alliance, along with other BIAs in the city, is calling for a robust and meaningful engagement process to determine the best path forward; </a:t>
            </a:r>
            <a:r>
              <a:rPr lang="en-US" sz="1800">
                <a:solidFill>
                  <a:schemeClr val="dk1"/>
                </a:solidFill>
                <a:latin typeface="Calibri"/>
                <a:ea typeface="Calibri"/>
                <a:cs typeface="Calibri"/>
                <a:sym typeface="Calibri"/>
              </a:rPr>
              <a:t>we will provide additional updates as more details become available</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91440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90" name="Google Shape;190;p26"/>
          <p:cNvPicPr preferRelativeResize="0"/>
          <p:nvPr/>
        </p:nvPicPr>
        <p:blipFill rotWithShape="1">
          <a:blip r:embed="rId3">
            <a:alphaModFix/>
          </a:blip>
          <a:srcRect b="0" l="0" r="0" t="0"/>
          <a:stretch/>
        </p:blipFill>
        <p:spPr>
          <a:xfrm>
            <a:off x="7697215" y="5475826"/>
            <a:ext cx="1231601" cy="1231601"/>
          </a:xfrm>
          <a:prstGeom prst="rect">
            <a:avLst/>
          </a:prstGeom>
          <a:noFill/>
          <a:ln>
            <a:noFill/>
          </a:ln>
        </p:spPr>
      </p:pic>
      <p:sp>
        <p:nvSpPr>
          <p:cNvPr id="191" name="Google Shape;191;p26"/>
          <p:cNvSpPr/>
          <p:nvPr/>
        </p:nvSpPr>
        <p:spPr>
          <a:xfrm>
            <a:off x="297611" y="5750345"/>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92" name="Google Shape;192;p26"/>
          <p:cNvSpPr/>
          <p:nvPr/>
        </p:nvSpPr>
        <p:spPr>
          <a:xfrm>
            <a:off x="1527122" y="575034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93" name="Google Shape;193;p26"/>
          <p:cNvSpPr/>
          <p:nvPr/>
        </p:nvSpPr>
        <p:spPr>
          <a:xfrm>
            <a:off x="2756633" y="575034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94" name="Google Shape;194;p26"/>
          <p:cNvSpPr/>
          <p:nvPr/>
        </p:nvSpPr>
        <p:spPr>
          <a:xfrm>
            <a:off x="3986144" y="575034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id="195" name="Google Shape;195;p26"/>
          <p:cNvPicPr preferRelativeResize="0"/>
          <p:nvPr/>
        </p:nvPicPr>
        <p:blipFill>
          <a:blip r:embed="rId4">
            <a:alphaModFix/>
          </a:blip>
          <a:stretch>
            <a:fillRect/>
          </a:stretch>
        </p:blipFill>
        <p:spPr>
          <a:xfrm>
            <a:off x="8243025" y="2812863"/>
            <a:ext cx="685800" cy="829817"/>
          </a:xfrm>
          <a:prstGeom prst="rect">
            <a:avLst/>
          </a:prstGeom>
          <a:noFill/>
          <a:ln>
            <a:noFill/>
          </a:ln>
        </p:spPr>
      </p:pic>
      <p:pic>
        <p:nvPicPr>
          <p:cNvPr id="196" name="Google Shape;196;p26"/>
          <p:cNvPicPr preferRelativeResize="0"/>
          <p:nvPr/>
        </p:nvPicPr>
        <p:blipFill>
          <a:blip r:embed="rId5">
            <a:alphaModFix/>
          </a:blip>
          <a:stretch>
            <a:fillRect/>
          </a:stretch>
        </p:blipFill>
        <p:spPr>
          <a:xfrm>
            <a:off x="7811763" y="1362075"/>
            <a:ext cx="1002524" cy="10025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7"/>
          <p:cNvSpPr txBox="1"/>
          <p:nvPr>
            <p:ph type="ctrTitle"/>
          </p:nvPr>
        </p:nvSpPr>
        <p:spPr>
          <a:xfrm>
            <a:off x="256350" y="632050"/>
            <a:ext cx="8631300" cy="913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Arial"/>
              <a:buNone/>
            </a:pPr>
            <a:r>
              <a:rPr b="1" lang="en-US" sz="5400">
                <a:latin typeface="Arial"/>
                <a:ea typeface="Arial"/>
                <a:cs typeface="Arial"/>
                <a:sym typeface="Arial"/>
              </a:rPr>
              <a:t>PAID ON-STREET PARKING RESUMPTION </a:t>
            </a:r>
            <a:endParaRPr b="1" sz="5400">
              <a:latin typeface="Arial"/>
              <a:ea typeface="Arial"/>
              <a:cs typeface="Arial"/>
              <a:sym typeface="Arial"/>
            </a:endParaRPr>
          </a:p>
        </p:txBody>
      </p:sp>
      <p:sp>
        <p:nvSpPr>
          <p:cNvPr id="202" name="Google Shape;202;p27"/>
          <p:cNvSpPr txBox="1"/>
          <p:nvPr/>
        </p:nvSpPr>
        <p:spPr>
          <a:xfrm>
            <a:off x="297600" y="1151650"/>
            <a:ext cx="7514100" cy="4475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342900" lvl="4" marL="457200" rtl="0" algn="l">
              <a:spcBef>
                <a:spcPts val="0"/>
              </a:spcBef>
              <a:spcAft>
                <a:spcPts val="0"/>
              </a:spcAft>
              <a:buClr>
                <a:schemeClr val="dk1"/>
              </a:buClr>
              <a:buSzPts val="1800"/>
              <a:buChar char="•"/>
            </a:pPr>
            <a:r>
              <a:rPr lang="en-US" sz="1800" u="sng">
                <a:solidFill>
                  <a:schemeClr val="hlink"/>
                </a:solidFill>
                <a:latin typeface="Calibri"/>
                <a:ea typeface="Calibri"/>
                <a:cs typeface="Calibri"/>
                <a:sym typeface="Calibri"/>
                <a:hlinkClick r:id="rId3"/>
              </a:rPr>
              <a:t>Starting Monday, July 13, SDOT reinstated on-street paid parking and hourly time limited parking enforcement.</a:t>
            </a:r>
            <a:endParaRPr sz="1800">
              <a:solidFill>
                <a:schemeClr val="dk1"/>
              </a:solidFill>
              <a:latin typeface="Calibri"/>
              <a:ea typeface="Calibri"/>
              <a:cs typeface="Calibri"/>
              <a:sym typeface="Calibri"/>
            </a:endParaRPr>
          </a:p>
          <a:p>
            <a:pPr indent="0" lvl="0" marL="2286000" rtl="0" algn="l">
              <a:spcBef>
                <a:spcPts val="0"/>
              </a:spcBef>
              <a:spcAft>
                <a:spcPts val="0"/>
              </a:spcAft>
              <a:buNone/>
            </a:pPr>
            <a:r>
              <a:t/>
            </a:r>
            <a:endParaRPr sz="1800">
              <a:solidFill>
                <a:schemeClr val="dk1"/>
              </a:solidFill>
              <a:latin typeface="Calibri"/>
              <a:ea typeface="Calibri"/>
              <a:cs typeface="Calibri"/>
              <a:sym typeface="Calibri"/>
            </a:endParaRPr>
          </a:p>
          <a:p>
            <a:pPr indent="-342900" lvl="4" marL="457200" rtl="0" algn="l">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Parking will be $0.50/hour in all paid areas; the minimum rate allowed according to the Seattle Municipal Code.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342900" lvl="4" marL="457200" rtl="0" algn="l">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The rate will remain unchanged for at least a month while SDOT reviews data to determine parking activity and occupancy in neighborhood business districts.</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342900" lvl="4" marL="457200" rtl="0" algn="l">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Parking Enforcement Officers will initially be focused on education and voluntary compliance of paid parking as customers return to neighborhood businesses.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91440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03" name="Google Shape;203;p27"/>
          <p:cNvPicPr preferRelativeResize="0"/>
          <p:nvPr/>
        </p:nvPicPr>
        <p:blipFill rotWithShape="1">
          <a:blip r:embed="rId4">
            <a:alphaModFix/>
          </a:blip>
          <a:srcRect b="0" l="0" r="0" t="0"/>
          <a:stretch/>
        </p:blipFill>
        <p:spPr>
          <a:xfrm>
            <a:off x="7697215" y="5475826"/>
            <a:ext cx="1231601" cy="1231601"/>
          </a:xfrm>
          <a:prstGeom prst="rect">
            <a:avLst/>
          </a:prstGeom>
          <a:noFill/>
          <a:ln>
            <a:noFill/>
          </a:ln>
        </p:spPr>
      </p:pic>
      <p:sp>
        <p:nvSpPr>
          <p:cNvPr id="204" name="Google Shape;204;p27"/>
          <p:cNvSpPr/>
          <p:nvPr/>
        </p:nvSpPr>
        <p:spPr>
          <a:xfrm>
            <a:off x="297611" y="5750345"/>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05" name="Google Shape;205;p27"/>
          <p:cNvSpPr/>
          <p:nvPr/>
        </p:nvSpPr>
        <p:spPr>
          <a:xfrm>
            <a:off x="1527122" y="575034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06" name="Google Shape;206;p27"/>
          <p:cNvSpPr/>
          <p:nvPr/>
        </p:nvSpPr>
        <p:spPr>
          <a:xfrm>
            <a:off x="2756633" y="575034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07" name="Google Shape;207;p27"/>
          <p:cNvSpPr/>
          <p:nvPr/>
        </p:nvSpPr>
        <p:spPr>
          <a:xfrm>
            <a:off x="3986144" y="575034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id="208" name="Google Shape;208;p27"/>
          <p:cNvPicPr preferRelativeResize="0"/>
          <p:nvPr/>
        </p:nvPicPr>
        <p:blipFill>
          <a:blip r:embed="rId5">
            <a:alphaModFix/>
          </a:blip>
          <a:stretch>
            <a:fillRect/>
          </a:stretch>
        </p:blipFill>
        <p:spPr>
          <a:xfrm>
            <a:off x="7811763" y="2414750"/>
            <a:ext cx="1002524" cy="10025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28"/>
          <p:cNvSpPr txBox="1"/>
          <p:nvPr>
            <p:ph type="ctrTitle"/>
          </p:nvPr>
        </p:nvSpPr>
        <p:spPr>
          <a:xfrm>
            <a:off x="99750" y="1789750"/>
            <a:ext cx="8944500" cy="652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Arial"/>
              <a:buNone/>
            </a:pPr>
            <a:r>
              <a:rPr b="1" lang="en-US" sz="5400">
                <a:latin typeface="Arial"/>
                <a:ea typeface="Arial"/>
                <a:cs typeface="Arial"/>
                <a:sym typeface="Arial"/>
              </a:rPr>
              <a:t>ALLIANCE RESOURCES</a:t>
            </a:r>
            <a:endParaRPr b="1" sz="5400">
              <a:latin typeface="Arial"/>
              <a:ea typeface="Arial"/>
              <a:cs typeface="Arial"/>
              <a:sym typeface="Arial"/>
            </a:endParaRPr>
          </a:p>
          <a:p>
            <a:pPr indent="0" lvl="0" marL="0" rtl="0" algn="ctr">
              <a:lnSpc>
                <a:spcPct val="90000"/>
              </a:lnSpc>
              <a:spcBef>
                <a:spcPts val="0"/>
              </a:spcBef>
              <a:spcAft>
                <a:spcPts val="0"/>
              </a:spcAft>
              <a:buClr>
                <a:schemeClr val="dk1"/>
              </a:buClr>
              <a:buSzPts val="5400"/>
              <a:buFont typeface="Arial"/>
              <a:buNone/>
            </a:pPr>
            <a:r>
              <a:rPr b="1" lang="en-US" sz="5400">
                <a:latin typeface="Arial"/>
                <a:ea typeface="Arial"/>
                <a:cs typeface="Arial"/>
                <a:sym typeface="Arial"/>
              </a:rPr>
              <a:t>UPDATE</a:t>
            </a:r>
            <a:endParaRPr b="1" sz="5400">
              <a:latin typeface="Arial"/>
              <a:ea typeface="Arial"/>
              <a:cs typeface="Arial"/>
              <a:sym typeface="Arial"/>
            </a:endParaRPr>
          </a:p>
          <a:p>
            <a:pPr indent="0" lvl="0" marL="0" rtl="0" algn="ctr">
              <a:lnSpc>
                <a:spcPct val="90000"/>
              </a:lnSpc>
              <a:spcBef>
                <a:spcPts val="0"/>
              </a:spcBef>
              <a:spcAft>
                <a:spcPts val="0"/>
              </a:spcAft>
              <a:buClr>
                <a:schemeClr val="dk1"/>
              </a:buClr>
              <a:buSzPts val="5400"/>
              <a:buFont typeface="Arial"/>
              <a:buNone/>
            </a:pPr>
            <a:r>
              <a:t/>
            </a:r>
            <a:endParaRPr b="1" sz="5400">
              <a:latin typeface="Arial"/>
              <a:ea typeface="Arial"/>
              <a:cs typeface="Arial"/>
              <a:sym typeface="Arial"/>
            </a:endParaRPr>
          </a:p>
        </p:txBody>
      </p:sp>
      <p:sp>
        <p:nvSpPr>
          <p:cNvPr id="214" name="Google Shape;214;p28"/>
          <p:cNvSpPr txBox="1"/>
          <p:nvPr/>
        </p:nvSpPr>
        <p:spPr>
          <a:xfrm>
            <a:off x="-216500" y="747921"/>
            <a:ext cx="9185400" cy="2207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285750" lvl="1" marL="742950" rtl="0" algn="l">
              <a:spcBef>
                <a:spcPts val="0"/>
              </a:spcBef>
              <a:spcAft>
                <a:spcPts val="0"/>
              </a:spcAft>
              <a:buClr>
                <a:schemeClr val="dk1"/>
              </a:buClr>
              <a:buSzPts val="1800"/>
              <a:buChar char="•"/>
            </a:pPr>
            <a:r>
              <a:rPr lang="en-US" sz="1800" u="sng">
                <a:solidFill>
                  <a:schemeClr val="hlink"/>
                </a:solidFill>
                <a:latin typeface="Calibri"/>
                <a:ea typeface="Calibri"/>
                <a:cs typeface="Calibri"/>
                <a:sym typeface="Calibri"/>
                <a:hlinkClick r:id="rId3"/>
              </a:rPr>
              <a:t>Regular information dissemination</a:t>
            </a:r>
            <a:endParaRPr sz="1800">
              <a:latin typeface="Calibri"/>
              <a:ea typeface="Calibri"/>
              <a:cs typeface="Calibri"/>
              <a:sym typeface="Calibri"/>
            </a:endParaRPr>
          </a:p>
          <a:p>
            <a:pPr indent="-342900" lvl="4" marL="2286000" rtl="0" algn="l">
              <a:spcBef>
                <a:spcPts val="0"/>
              </a:spcBef>
              <a:spcAft>
                <a:spcPts val="0"/>
              </a:spcAft>
              <a:buClr>
                <a:schemeClr val="dk1"/>
              </a:buClr>
              <a:buSzPts val="1800"/>
              <a:buChar char="○"/>
            </a:pPr>
            <a:r>
              <a:rPr lang="en-US" sz="1800">
                <a:latin typeface="Calibri"/>
                <a:ea typeface="Calibri"/>
                <a:cs typeface="Calibri"/>
                <a:sym typeface="Calibri"/>
              </a:rPr>
              <a:t>Weekly COVID-19 resources, bi-weekly public </a:t>
            </a:r>
            <a:r>
              <a:rPr lang="en-US" sz="1800">
                <a:latin typeface="Calibri"/>
                <a:ea typeface="Calibri"/>
                <a:cs typeface="Calibri"/>
                <a:sym typeface="Calibri"/>
              </a:rPr>
              <a:t>safety</a:t>
            </a:r>
            <a:r>
              <a:rPr lang="en-US" sz="1800">
                <a:latin typeface="Calibri"/>
                <a:ea typeface="Calibri"/>
                <a:cs typeface="Calibri"/>
                <a:sym typeface="Calibri"/>
              </a:rPr>
              <a:t> message </a:t>
            </a:r>
            <a:endParaRPr sz="1800">
              <a:latin typeface="Calibri"/>
              <a:ea typeface="Calibri"/>
              <a:cs typeface="Calibri"/>
              <a:sym typeface="Calibri"/>
            </a:endParaRPr>
          </a:p>
          <a:p>
            <a:pPr indent="-342900" lvl="4" marL="2286000" rtl="0" algn="l">
              <a:spcBef>
                <a:spcPts val="0"/>
              </a:spcBef>
              <a:spcAft>
                <a:spcPts val="0"/>
              </a:spcAft>
              <a:buSzPts val="1800"/>
              <a:buFont typeface="Calibri"/>
              <a:buChar char="○"/>
            </a:pPr>
            <a:r>
              <a:rPr lang="en-US" sz="1800">
                <a:latin typeface="Calibri"/>
                <a:ea typeface="Calibri"/>
                <a:cs typeface="Calibri"/>
                <a:sym typeface="Calibri"/>
              </a:rPr>
              <a:t>Pioneer Square Business Owner/Manager FB</a:t>
            </a:r>
            <a:endParaRPr sz="1800">
              <a:latin typeface="Calibri"/>
              <a:ea typeface="Calibri"/>
              <a:cs typeface="Calibri"/>
              <a:sym typeface="Calibri"/>
            </a:endParaRPr>
          </a:p>
          <a:p>
            <a:pPr indent="0" lvl="0" marL="91440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1800"/>
              <a:buFont typeface="Arial"/>
              <a:buChar char="•"/>
            </a:pPr>
            <a:r>
              <a:rPr b="0" i="0" lang="en-US" sz="1800" u="sng" cap="none" strike="noStrike">
                <a:solidFill>
                  <a:schemeClr val="hlink"/>
                </a:solidFill>
                <a:latin typeface="Calibri"/>
                <a:ea typeface="Calibri"/>
                <a:cs typeface="Calibri"/>
                <a:sym typeface="Calibri"/>
                <a:hlinkClick r:id="rId4"/>
              </a:rPr>
              <a:t>Support Local – Pioneer Square Marketplace</a:t>
            </a:r>
            <a:endParaRPr sz="1800">
              <a:solidFill>
                <a:schemeClr val="dk1"/>
              </a:solidFill>
              <a:latin typeface="Calibri"/>
              <a:ea typeface="Calibri"/>
              <a:cs typeface="Calibri"/>
              <a:sym typeface="Calibri"/>
            </a:endParaRPr>
          </a:p>
          <a:p>
            <a:pPr indent="0" lvl="0" marL="91440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1" marL="742950" rtl="0" algn="l">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#SupportPSQ campaign</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285750" lvl="1" marL="742950" rtl="0" algn="l">
              <a:spcBef>
                <a:spcPts val="0"/>
              </a:spcBef>
              <a:spcAft>
                <a:spcPts val="0"/>
              </a:spcAft>
              <a:buClr>
                <a:schemeClr val="dk1"/>
              </a:buClr>
              <a:buSzPts val="1800"/>
              <a:buChar char="•"/>
            </a:pPr>
            <a:r>
              <a:rPr lang="en-US" sz="1800" u="sng">
                <a:solidFill>
                  <a:schemeClr val="hlink"/>
                </a:solidFill>
                <a:latin typeface="Calibri"/>
                <a:ea typeface="Calibri"/>
                <a:cs typeface="Calibri"/>
                <a:sym typeface="Calibri"/>
                <a:hlinkClick r:id="rId5"/>
              </a:rPr>
              <a:t>Mural Project update</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pic>
        <p:nvPicPr>
          <p:cNvPr descr="A picture containing clock&#10;&#10;Description automatically generated" id="215" name="Google Shape;215;p28"/>
          <p:cNvPicPr preferRelativeResize="0"/>
          <p:nvPr/>
        </p:nvPicPr>
        <p:blipFill rotWithShape="1">
          <a:blip r:embed="rId6">
            <a:alphaModFix/>
          </a:blip>
          <a:srcRect b="0" l="0" r="0" t="0"/>
          <a:stretch/>
        </p:blipFill>
        <p:spPr>
          <a:xfrm>
            <a:off x="4805496" y="3506189"/>
            <a:ext cx="3639409" cy="1819705"/>
          </a:xfrm>
          <a:prstGeom prst="rect">
            <a:avLst/>
          </a:prstGeom>
          <a:noFill/>
          <a:ln>
            <a:noFill/>
          </a:ln>
        </p:spPr>
      </p:pic>
      <p:pic>
        <p:nvPicPr>
          <p:cNvPr id="216" name="Google Shape;216;p28"/>
          <p:cNvPicPr preferRelativeResize="0"/>
          <p:nvPr/>
        </p:nvPicPr>
        <p:blipFill rotWithShape="1">
          <a:blip r:embed="rId7">
            <a:alphaModFix/>
          </a:blip>
          <a:srcRect b="0" l="0" r="0" t="0"/>
          <a:stretch/>
        </p:blipFill>
        <p:spPr>
          <a:xfrm>
            <a:off x="7697215" y="5475826"/>
            <a:ext cx="1231601" cy="1231601"/>
          </a:xfrm>
          <a:prstGeom prst="rect">
            <a:avLst/>
          </a:prstGeom>
          <a:noFill/>
          <a:ln>
            <a:noFill/>
          </a:ln>
        </p:spPr>
      </p:pic>
      <p:sp>
        <p:nvSpPr>
          <p:cNvPr id="217" name="Google Shape;217;p28"/>
          <p:cNvSpPr/>
          <p:nvPr/>
        </p:nvSpPr>
        <p:spPr>
          <a:xfrm>
            <a:off x="297611" y="5750345"/>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18" name="Google Shape;218;p28"/>
          <p:cNvSpPr/>
          <p:nvPr/>
        </p:nvSpPr>
        <p:spPr>
          <a:xfrm>
            <a:off x="1527122" y="575034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19" name="Google Shape;219;p28"/>
          <p:cNvSpPr/>
          <p:nvPr/>
        </p:nvSpPr>
        <p:spPr>
          <a:xfrm>
            <a:off x="2756633" y="575034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20" name="Google Shape;220;p28"/>
          <p:cNvSpPr/>
          <p:nvPr/>
        </p:nvSpPr>
        <p:spPr>
          <a:xfrm>
            <a:off x="3986144" y="575034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29"/>
          <p:cNvSpPr txBox="1"/>
          <p:nvPr>
            <p:ph type="ctrTitle"/>
          </p:nvPr>
        </p:nvSpPr>
        <p:spPr>
          <a:xfrm>
            <a:off x="1065474" y="970989"/>
            <a:ext cx="6858000" cy="652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Arial"/>
              <a:buNone/>
            </a:pPr>
            <a:r>
              <a:rPr b="1" lang="en-US" sz="5400">
                <a:latin typeface="Arial"/>
                <a:ea typeface="Arial"/>
                <a:cs typeface="Arial"/>
                <a:sym typeface="Arial"/>
              </a:rPr>
              <a:t>MURAL PROJECT UPDATE</a:t>
            </a:r>
            <a:endParaRPr b="1" sz="5400">
              <a:latin typeface="Arial"/>
              <a:ea typeface="Arial"/>
              <a:cs typeface="Arial"/>
              <a:sym typeface="Arial"/>
            </a:endParaRPr>
          </a:p>
        </p:txBody>
      </p:sp>
      <p:sp>
        <p:nvSpPr>
          <p:cNvPr id="226" name="Google Shape;226;p29"/>
          <p:cNvSpPr txBox="1"/>
          <p:nvPr/>
        </p:nvSpPr>
        <p:spPr>
          <a:xfrm>
            <a:off x="-202950" y="596750"/>
            <a:ext cx="9185400" cy="506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Thank you to the artists, businesses, property managers that participated! </a:t>
            </a:r>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Funding for APS murals made possible by </a:t>
            </a:r>
            <a:endParaRPr sz="1800">
              <a:solidFill>
                <a:schemeClr val="dk1"/>
              </a:solidFill>
              <a:latin typeface="Calibri"/>
              <a:ea typeface="Calibri"/>
              <a:cs typeface="Calibri"/>
              <a:sym typeface="Calibri"/>
            </a:endParaRPr>
          </a:p>
          <a:p>
            <a:pPr indent="-342900" lvl="2" marL="137160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Pioneer Square BIA</a:t>
            </a:r>
            <a:endParaRPr sz="1800">
              <a:solidFill>
                <a:schemeClr val="dk1"/>
              </a:solidFill>
              <a:latin typeface="Calibri"/>
              <a:ea typeface="Calibri"/>
              <a:cs typeface="Calibri"/>
              <a:sym typeface="Calibri"/>
            </a:endParaRPr>
          </a:p>
          <a:p>
            <a:pPr indent="-342900" lvl="2" marL="13716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Pioneer Square Residents’ Council</a:t>
            </a:r>
            <a:endParaRPr sz="1800">
              <a:solidFill>
                <a:schemeClr val="dk1"/>
              </a:solidFill>
              <a:latin typeface="Calibri"/>
              <a:ea typeface="Calibri"/>
              <a:cs typeface="Calibri"/>
              <a:sym typeface="Calibri"/>
            </a:endParaRPr>
          </a:p>
          <a:p>
            <a:pPr indent="-342900" lvl="2" marL="13716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Donations</a:t>
            </a:r>
            <a:endParaRPr sz="1800">
              <a:solidFill>
                <a:schemeClr val="dk1"/>
              </a:solidFill>
              <a:latin typeface="Calibri"/>
              <a:ea typeface="Calibri"/>
              <a:cs typeface="Calibri"/>
              <a:sym typeface="Calibri"/>
            </a:endParaRPr>
          </a:p>
          <a:p>
            <a:pPr indent="0" lvl="1"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Taking down your mural/plywood</a:t>
            </a:r>
            <a:endParaRPr sz="1800">
              <a:solidFill>
                <a:schemeClr val="dk1"/>
              </a:solidFill>
              <a:latin typeface="Calibri"/>
              <a:ea typeface="Calibri"/>
              <a:cs typeface="Calibri"/>
              <a:sym typeface="Calibri"/>
            </a:endParaRPr>
          </a:p>
          <a:p>
            <a:pPr indent="-342900" lvl="2" marL="13716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Remove boards</a:t>
            </a:r>
            <a:endParaRPr sz="1800">
              <a:solidFill>
                <a:schemeClr val="dk1"/>
              </a:solidFill>
              <a:latin typeface="Calibri"/>
              <a:ea typeface="Calibri"/>
              <a:cs typeface="Calibri"/>
              <a:sym typeface="Calibri"/>
            </a:endParaRPr>
          </a:p>
          <a:p>
            <a:pPr indent="-342900" lvl="2" marL="13716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Fill holes left behind</a:t>
            </a:r>
            <a:endParaRPr sz="1800">
              <a:solidFill>
                <a:schemeClr val="dk1"/>
              </a:solidFill>
              <a:latin typeface="Calibri"/>
              <a:ea typeface="Calibri"/>
              <a:cs typeface="Calibri"/>
              <a:sym typeface="Calibri"/>
            </a:endParaRPr>
          </a:p>
          <a:p>
            <a:pPr indent="-342900" lvl="2" marL="13716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Touch up paint</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highlight>
                <a:srgbClr val="FFFF00"/>
              </a:highlight>
              <a:latin typeface="Calibri"/>
              <a:ea typeface="Calibri"/>
              <a:cs typeface="Calibri"/>
              <a:sym typeface="Calibri"/>
            </a:endParaRPr>
          </a:p>
          <a:p>
            <a:pPr indent="0" lvl="0" marL="1371600" marR="0" rtl="0" algn="l">
              <a:spcBef>
                <a:spcPts val="0"/>
              </a:spcBef>
              <a:spcAft>
                <a:spcPts val="0"/>
              </a:spcAft>
              <a:buNone/>
            </a:pPr>
            <a:r>
              <a:t/>
            </a:r>
            <a:endParaRPr/>
          </a:p>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pic>
        <p:nvPicPr>
          <p:cNvPr id="227" name="Google Shape;227;p29"/>
          <p:cNvPicPr preferRelativeResize="0"/>
          <p:nvPr/>
        </p:nvPicPr>
        <p:blipFill rotWithShape="1">
          <a:blip r:embed="rId3">
            <a:alphaModFix/>
          </a:blip>
          <a:srcRect b="0" l="0" r="0" t="0"/>
          <a:stretch/>
        </p:blipFill>
        <p:spPr>
          <a:xfrm>
            <a:off x="7697215" y="5475826"/>
            <a:ext cx="1231601" cy="1231601"/>
          </a:xfrm>
          <a:prstGeom prst="rect">
            <a:avLst/>
          </a:prstGeom>
          <a:noFill/>
          <a:ln>
            <a:noFill/>
          </a:ln>
        </p:spPr>
      </p:pic>
      <p:sp>
        <p:nvSpPr>
          <p:cNvPr id="228" name="Google Shape;228;p29"/>
          <p:cNvSpPr/>
          <p:nvPr/>
        </p:nvSpPr>
        <p:spPr>
          <a:xfrm>
            <a:off x="297611" y="5750345"/>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29" name="Google Shape;229;p29"/>
          <p:cNvSpPr/>
          <p:nvPr/>
        </p:nvSpPr>
        <p:spPr>
          <a:xfrm>
            <a:off x="1527122" y="575034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30" name="Google Shape;230;p29"/>
          <p:cNvSpPr/>
          <p:nvPr/>
        </p:nvSpPr>
        <p:spPr>
          <a:xfrm>
            <a:off x="2756633" y="575034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31" name="Google Shape;231;p29"/>
          <p:cNvSpPr/>
          <p:nvPr/>
        </p:nvSpPr>
        <p:spPr>
          <a:xfrm>
            <a:off x="3986144" y="575034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id="232" name="Google Shape;232;p29"/>
          <p:cNvPicPr preferRelativeResize="0"/>
          <p:nvPr/>
        </p:nvPicPr>
        <p:blipFill>
          <a:blip r:embed="rId4">
            <a:alphaModFix/>
          </a:blip>
          <a:stretch>
            <a:fillRect/>
          </a:stretch>
        </p:blipFill>
        <p:spPr>
          <a:xfrm>
            <a:off x="5847800" y="2492487"/>
            <a:ext cx="3081027" cy="21140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0"/>
          <p:cNvSpPr txBox="1"/>
          <p:nvPr>
            <p:ph type="ctrTitle"/>
          </p:nvPr>
        </p:nvSpPr>
        <p:spPr>
          <a:xfrm>
            <a:off x="685800" y="1122363"/>
            <a:ext cx="7772400" cy="23877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t/>
            </a:r>
            <a:endParaRPr/>
          </a:p>
        </p:txBody>
      </p:sp>
      <p:sp>
        <p:nvSpPr>
          <p:cNvPr id="239" name="Google Shape;239;p30"/>
          <p:cNvSpPr txBox="1"/>
          <p:nvPr>
            <p:ph idx="1" type="subTitle"/>
          </p:nvPr>
        </p:nvSpPr>
        <p:spPr>
          <a:xfrm>
            <a:off x="1143000" y="3602038"/>
            <a:ext cx="6858000" cy="16557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pic>
        <p:nvPicPr>
          <p:cNvPr id="240" name="Google Shape;240;p30">
            <a:hlinkClick r:id="rId3"/>
          </p:cNvPr>
          <p:cNvPicPr preferRelativeResize="0"/>
          <p:nvPr/>
        </p:nvPicPr>
        <p:blipFill>
          <a:blip r:embed="rId4">
            <a:alphaModFix/>
          </a:blip>
          <a:stretch>
            <a:fillRect/>
          </a:stretch>
        </p:blipFill>
        <p:spPr>
          <a:xfrm>
            <a:off x="359434" y="0"/>
            <a:ext cx="8425133" cy="68580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31"/>
          <p:cNvSpPr txBox="1"/>
          <p:nvPr>
            <p:ph idx="1" type="subTitle"/>
          </p:nvPr>
        </p:nvSpPr>
        <p:spPr>
          <a:xfrm>
            <a:off x="297600" y="1622513"/>
            <a:ext cx="6858000" cy="1655700"/>
          </a:xfrm>
          <a:prstGeom prst="rect">
            <a:avLst/>
          </a:prstGeom>
        </p:spPr>
        <p:txBody>
          <a:bodyPr anchorCtr="0" anchor="t" bIns="45700" lIns="91425" spcFirstLastPara="1" rIns="91425" wrap="square" tIns="45700">
            <a:noAutofit/>
          </a:bodyPr>
          <a:lstStyle/>
          <a:p>
            <a:pPr indent="-285750" lvl="1" marL="742950" rtl="0" algn="l">
              <a:lnSpc>
                <a:spcPct val="100000"/>
              </a:lnSpc>
              <a:spcBef>
                <a:spcPts val="0"/>
              </a:spcBef>
              <a:spcAft>
                <a:spcPts val="0"/>
              </a:spcAft>
              <a:buSzPts val="1800"/>
              <a:buChar char="•"/>
            </a:pPr>
            <a:r>
              <a:rPr lang="en-US" sz="1800" u="sng">
                <a:solidFill>
                  <a:schemeClr val="hlink"/>
                </a:solidFill>
                <a:hlinkClick r:id="rId3"/>
              </a:rPr>
              <a:t>MID operations and hours</a:t>
            </a:r>
            <a:r>
              <a:rPr lang="en-US" sz="1800"/>
              <a:t>:  </a:t>
            </a:r>
            <a:endParaRPr sz="1800"/>
          </a:p>
          <a:p>
            <a:pPr indent="-317500" lvl="2" marL="1371600" rtl="0" algn="l">
              <a:lnSpc>
                <a:spcPct val="100000"/>
              </a:lnSpc>
              <a:spcBef>
                <a:spcPts val="0"/>
              </a:spcBef>
              <a:spcAft>
                <a:spcPts val="0"/>
              </a:spcAft>
              <a:buSzPts val="1400"/>
              <a:buChar char="•"/>
            </a:pPr>
            <a:r>
              <a:rPr lang="en-US"/>
              <a:t>Clean team </a:t>
            </a:r>
            <a:r>
              <a:rPr lang="en-US" sz="1800"/>
              <a:t>Sun-Sat 8:30a-2p</a:t>
            </a:r>
            <a:r>
              <a:rPr lang="en-US"/>
              <a:t> (effective July 12)</a:t>
            </a:r>
            <a:endParaRPr sz="1800"/>
          </a:p>
          <a:p>
            <a:pPr indent="-317500" lvl="2" marL="1371600" rtl="0" algn="l">
              <a:lnSpc>
                <a:spcPct val="100000"/>
              </a:lnSpc>
              <a:spcBef>
                <a:spcPts val="0"/>
              </a:spcBef>
              <a:spcAft>
                <a:spcPts val="0"/>
              </a:spcAft>
              <a:buSzPts val="1400"/>
              <a:buChar char="•"/>
            </a:pPr>
            <a:r>
              <a:rPr lang="en-US"/>
              <a:t>Safe team resume operations on Aug 1, Sun-Sat starting </a:t>
            </a:r>
            <a:r>
              <a:rPr lang="en-US"/>
              <a:t>September</a:t>
            </a:r>
            <a:r>
              <a:rPr lang="en-US"/>
              <a:t> 1</a:t>
            </a:r>
            <a:endParaRPr/>
          </a:p>
          <a:p>
            <a:pPr indent="-317500" lvl="2" marL="1371600" rtl="0" algn="l">
              <a:lnSpc>
                <a:spcPct val="100000"/>
              </a:lnSpc>
              <a:spcBef>
                <a:spcPts val="0"/>
              </a:spcBef>
              <a:spcAft>
                <a:spcPts val="0"/>
              </a:spcAft>
              <a:buSzPts val="1400"/>
              <a:buChar char="•"/>
            </a:pPr>
            <a:r>
              <a:rPr lang="en-US"/>
              <a:t>Outreach team to resume operations five days a week effective July 27</a:t>
            </a:r>
            <a:endParaRPr/>
          </a:p>
          <a:p>
            <a:pPr indent="-285750" lvl="1" marL="742950" rtl="0" algn="l">
              <a:lnSpc>
                <a:spcPct val="100000"/>
              </a:lnSpc>
              <a:spcBef>
                <a:spcPts val="0"/>
              </a:spcBef>
              <a:spcAft>
                <a:spcPts val="0"/>
              </a:spcAft>
              <a:buSzPts val="1800"/>
              <a:buChar char="•"/>
            </a:pPr>
            <a:r>
              <a:rPr lang="en-US" sz="1800" u="sng">
                <a:solidFill>
                  <a:schemeClr val="hlink"/>
                </a:solidFill>
                <a:hlinkClick r:id="rId4"/>
              </a:rPr>
              <a:t>Securing Businesses during closures</a:t>
            </a:r>
            <a:endParaRPr sz="1800"/>
          </a:p>
          <a:p>
            <a:pPr indent="-285750" lvl="1" marL="742950" rtl="0" algn="l">
              <a:lnSpc>
                <a:spcPct val="100000"/>
              </a:lnSpc>
              <a:spcBef>
                <a:spcPts val="0"/>
              </a:spcBef>
              <a:spcAft>
                <a:spcPts val="0"/>
              </a:spcAft>
              <a:buSzPts val="1800"/>
              <a:buChar char="•"/>
            </a:pPr>
            <a:r>
              <a:rPr lang="en-US" sz="1800" u="sng">
                <a:solidFill>
                  <a:schemeClr val="hlink"/>
                </a:solidFill>
                <a:hlinkClick r:id="rId5"/>
              </a:rPr>
              <a:t>SPD Trespass Program</a:t>
            </a:r>
            <a:endParaRPr sz="1800"/>
          </a:p>
          <a:p>
            <a:pPr indent="-285750" lvl="1" marL="742950" rtl="0" algn="l">
              <a:lnSpc>
                <a:spcPct val="100000"/>
              </a:lnSpc>
              <a:spcBef>
                <a:spcPts val="0"/>
              </a:spcBef>
              <a:spcAft>
                <a:spcPts val="0"/>
              </a:spcAft>
              <a:buSzPts val="1800"/>
              <a:buFont typeface="Calibri"/>
              <a:buChar char="•"/>
            </a:pPr>
            <a:r>
              <a:rPr lang="en-US" sz="1800" u="sng">
                <a:solidFill>
                  <a:schemeClr val="hlink"/>
                </a:solidFill>
                <a:hlinkClick r:id="rId6"/>
              </a:rPr>
              <a:t>CPTED Assessments and Security Site Assessments</a:t>
            </a:r>
            <a:endParaRPr sz="1800"/>
          </a:p>
          <a:p>
            <a:pPr indent="-285750" lvl="1" marL="742950" rtl="0" algn="l">
              <a:lnSpc>
                <a:spcPct val="100000"/>
              </a:lnSpc>
              <a:spcBef>
                <a:spcPts val="0"/>
              </a:spcBef>
              <a:spcAft>
                <a:spcPts val="0"/>
              </a:spcAft>
              <a:buSzPts val="1800"/>
              <a:buFont typeface="Calibri"/>
              <a:buChar char="•"/>
            </a:pPr>
            <a:r>
              <a:rPr lang="en-US" sz="1800" u="sng">
                <a:solidFill>
                  <a:schemeClr val="hlink"/>
                </a:solidFill>
                <a:hlinkClick r:id="rId7"/>
              </a:rPr>
              <a:t>Community Police Team Officers</a:t>
            </a:r>
            <a:r>
              <a:rPr lang="en-US" sz="1800"/>
              <a:t>: (206) 684-8996 </a:t>
            </a:r>
            <a:endParaRPr sz="1800"/>
          </a:p>
          <a:p>
            <a:pPr indent="-285750" lvl="1" marL="742950" rtl="0" algn="l">
              <a:lnSpc>
                <a:spcPct val="100000"/>
              </a:lnSpc>
              <a:spcBef>
                <a:spcPts val="0"/>
              </a:spcBef>
              <a:spcAft>
                <a:spcPts val="0"/>
              </a:spcAft>
              <a:buSzPts val="1800"/>
              <a:buChar char="•"/>
            </a:pPr>
            <a:r>
              <a:rPr lang="en-US" sz="1800" u="sng">
                <a:solidFill>
                  <a:schemeClr val="hlink"/>
                </a:solidFill>
                <a:hlinkClick r:id="rId8"/>
              </a:rPr>
              <a:t>SPD West Precinct online resources</a:t>
            </a:r>
            <a:endParaRPr sz="1800"/>
          </a:p>
          <a:p>
            <a:pPr indent="-285750" lvl="1" marL="742950" rtl="0" algn="l">
              <a:lnSpc>
                <a:spcPct val="100000"/>
              </a:lnSpc>
              <a:spcBef>
                <a:spcPts val="0"/>
              </a:spcBef>
              <a:spcAft>
                <a:spcPts val="0"/>
              </a:spcAft>
              <a:buSzPts val="1800"/>
              <a:buFont typeface="Calibri"/>
              <a:buChar char="•"/>
            </a:pPr>
            <a:r>
              <a:rPr lang="en-US" sz="1800" u="sng">
                <a:solidFill>
                  <a:schemeClr val="hlink"/>
                </a:solidFill>
                <a:hlinkClick r:id="rId9"/>
              </a:rPr>
              <a:t>SDCI Tips for Securing Vacant Properties</a:t>
            </a:r>
            <a:endParaRPr sz="1800"/>
          </a:p>
          <a:p>
            <a:pPr indent="0" lvl="0" marL="0" rtl="0" algn="ctr">
              <a:spcBef>
                <a:spcPts val="1000"/>
              </a:spcBef>
              <a:spcAft>
                <a:spcPts val="0"/>
              </a:spcAft>
              <a:buNone/>
            </a:pPr>
            <a:r>
              <a:t/>
            </a:r>
            <a:endParaRPr/>
          </a:p>
        </p:txBody>
      </p:sp>
      <p:sp>
        <p:nvSpPr>
          <p:cNvPr id="247" name="Google Shape;247;p31"/>
          <p:cNvSpPr txBox="1"/>
          <p:nvPr/>
        </p:nvSpPr>
        <p:spPr>
          <a:xfrm>
            <a:off x="343800" y="1045800"/>
            <a:ext cx="8456400" cy="652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None/>
            </a:pPr>
            <a:r>
              <a:rPr b="1" lang="en-US" sz="5400">
                <a:solidFill>
                  <a:srgbClr val="000000"/>
                </a:solidFill>
              </a:rPr>
              <a:t>PUBLIC SAFETY </a:t>
            </a:r>
            <a:r>
              <a:rPr b="1" lang="en-US" sz="5400"/>
              <a:t>RESOURCES</a:t>
            </a:r>
            <a:endParaRPr b="1" sz="5400">
              <a:solidFill>
                <a:srgbClr val="000000"/>
              </a:solidFill>
            </a:endParaRPr>
          </a:p>
        </p:txBody>
      </p:sp>
      <p:pic>
        <p:nvPicPr>
          <p:cNvPr id="248" name="Google Shape;248;p31"/>
          <p:cNvPicPr preferRelativeResize="0"/>
          <p:nvPr/>
        </p:nvPicPr>
        <p:blipFill rotWithShape="1">
          <a:blip r:embed="rId10">
            <a:alphaModFix/>
          </a:blip>
          <a:srcRect b="0" l="0" r="0" t="0"/>
          <a:stretch/>
        </p:blipFill>
        <p:spPr>
          <a:xfrm>
            <a:off x="7001077" y="4860893"/>
            <a:ext cx="1231601" cy="1231601"/>
          </a:xfrm>
          <a:prstGeom prst="rect">
            <a:avLst/>
          </a:prstGeom>
          <a:noFill/>
          <a:ln>
            <a:noFill/>
          </a:ln>
        </p:spPr>
      </p:pic>
      <p:sp>
        <p:nvSpPr>
          <p:cNvPr id="249" name="Google Shape;249;p31"/>
          <p:cNvSpPr/>
          <p:nvPr/>
        </p:nvSpPr>
        <p:spPr>
          <a:xfrm>
            <a:off x="297611" y="5133795"/>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250" name="Google Shape;250;p31"/>
          <p:cNvSpPr/>
          <p:nvPr/>
        </p:nvSpPr>
        <p:spPr>
          <a:xfrm>
            <a:off x="1527122" y="513379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251" name="Google Shape;251;p31"/>
          <p:cNvSpPr/>
          <p:nvPr/>
        </p:nvSpPr>
        <p:spPr>
          <a:xfrm>
            <a:off x="2756633" y="513379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252" name="Google Shape;252;p31"/>
          <p:cNvSpPr/>
          <p:nvPr/>
        </p:nvSpPr>
        <p:spPr>
          <a:xfrm>
            <a:off x="3986144" y="513379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pic>
        <p:nvPicPr>
          <p:cNvPr descr="A close up of a logo&#10;&#10;Description automatically generated" id="253" name="Google Shape;253;p31"/>
          <p:cNvPicPr preferRelativeResize="0"/>
          <p:nvPr/>
        </p:nvPicPr>
        <p:blipFill rotWithShape="1">
          <a:blip r:embed="rId11">
            <a:alphaModFix/>
          </a:blip>
          <a:srcRect b="0" l="0" r="0" t="0"/>
          <a:stretch/>
        </p:blipFill>
        <p:spPr>
          <a:xfrm>
            <a:off x="6765225" y="1717575"/>
            <a:ext cx="2278007" cy="858175"/>
          </a:xfrm>
          <a:prstGeom prst="rect">
            <a:avLst/>
          </a:prstGeom>
          <a:noFill/>
          <a:ln>
            <a:noFill/>
          </a:ln>
        </p:spPr>
      </p:pic>
      <p:pic>
        <p:nvPicPr>
          <p:cNvPr descr="A blue and white sign&#10;&#10;Description automatically generated" id="254" name="Google Shape;254;p31"/>
          <p:cNvPicPr preferRelativeResize="0"/>
          <p:nvPr/>
        </p:nvPicPr>
        <p:blipFill rotWithShape="1">
          <a:blip r:embed="rId12">
            <a:alphaModFix/>
          </a:blip>
          <a:srcRect b="0" l="0" r="0" t="0"/>
          <a:stretch/>
        </p:blipFill>
        <p:spPr>
          <a:xfrm>
            <a:off x="7765100" y="2595336"/>
            <a:ext cx="685800" cy="829831"/>
          </a:xfrm>
          <a:prstGeom prst="rect">
            <a:avLst/>
          </a:prstGeom>
          <a:noFill/>
          <a:ln>
            <a:noFill/>
          </a:ln>
        </p:spPr>
      </p:pic>
      <p:pic>
        <p:nvPicPr>
          <p:cNvPr descr="A close up of a sign&#10;&#10;Description automatically generated" id="255" name="Google Shape;255;p31"/>
          <p:cNvPicPr preferRelativeResize="0"/>
          <p:nvPr/>
        </p:nvPicPr>
        <p:blipFill rotWithShape="1">
          <a:blip r:embed="rId13">
            <a:alphaModFix/>
          </a:blip>
          <a:srcRect b="0" l="0" r="0" t="0"/>
          <a:stretch/>
        </p:blipFill>
        <p:spPr>
          <a:xfrm>
            <a:off x="7678925" y="3637678"/>
            <a:ext cx="858174" cy="8581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2"/>
          <p:cNvSpPr txBox="1"/>
          <p:nvPr>
            <p:ph type="ctrTitle"/>
          </p:nvPr>
        </p:nvSpPr>
        <p:spPr>
          <a:xfrm>
            <a:off x="1142999" y="1032614"/>
            <a:ext cx="6858000" cy="652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Arial"/>
              <a:buNone/>
            </a:pPr>
            <a:r>
              <a:rPr b="1" lang="en-US" sz="5400">
                <a:latin typeface="Arial"/>
                <a:ea typeface="Arial"/>
                <a:cs typeface="Arial"/>
                <a:sym typeface="Arial"/>
              </a:rPr>
              <a:t>NEXT STEPS AND FOLLOW UP</a:t>
            </a:r>
            <a:endParaRPr b="1" sz="5400">
              <a:latin typeface="Arial"/>
              <a:ea typeface="Arial"/>
              <a:cs typeface="Arial"/>
              <a:sym typeface="Arial"/>
            </a:endParaRPr>
          </a:p>
        </p:txBody>
      </p:sp>
      <p:sp>
        <p:nvSpPr>
          <p:cNvPr id="261" name="Google Shape;261;p32"/>
          <p:cNvSpPr txBox="1"/>
          <p:nvPr/>
        </p:nvSpPr>
        <p:spPr>
          <a:xfrm>
            <a:off x="-187693" y="467122"/>
            <a:ext cx="7706400" cy="362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Today’s slides and </a:t>
            </a:r>
            <a:r>
              <a:rPr lang="en-US" sz="1800">
                <a:solidFill>
                  <a:schemeClr val="dk1"/>
                </a:solidFill>
                <a:latin typeface="Calibri"/>
                <a:ea typeface="Calibri"/>
                <a:cs typeface="Calibri"/>
                <a:sym typeface="Calibri"/>
              </a:rPr>
              <a:t>recording</a:t>
            </a:r>
            <a:r>
              <a:rPr b="0" i="0" lang="en-US" sz="1800" u="none" cap="none" strike="noStrike">
                <a:solidFill>
                  <a:schemeClr val="dk1"/>
                </a:solidFill>
                <a:latin typeface="Calibri"/>
                <a:ea typeface="Calibri"/>
                <a:cs typeface="Calibri"/>
                <a:sym typeface="Calibri"/>
              </a:rPr>
              <a:t> shared after this meeting, along with feedb</a:t>
            </a:r>
            <a:r>
              <a:rPr lang="en-US" sz="1800">
                <a:solidFill>
                  <a:schemeClr val="dk1"/>
                </a:solidFill>
                <a:latin typeface="Calibri"/>
                <a:ea typeface="Calibri"/>
                <a:cs typeface="Calibri"/>
                <a:sym typeface="Calibri"/>
              </a:rPr>
              <a:t>ack form</a:t>
            </a:r>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1800"/>
              <a:buFont typeface="Arial"/>
              <a:buChar char="•"/>
            </a:pPr>
            <a:r>
              <a:rPr b="0" i="0" lang="en-US" sz="1800" cap="none" strike="noStrike">
                <a:solidFill>
                  <a:schemeClr val="dk1"/>
                </a:solidFill>
                <a:latin typeface="Calibri"/>
                <a:ea typeface="Calibri"/>
                <a:cs typeface="Calibri"/>
                <a:sym typeface="Calibri"/>
              </a:rPr>
              <a:t>Next Pioneer Square COVID-19 Updates and Information </a:t>
            </a:r>
            <a:r>
              <a:rPr lang="en-US" sz="1800">
                <a:solidFill>
                  <a:schemeClr val="dk1"/>
                </a:solidFill>
                <a:latin typeface="Calibri"/>
                <a:ea typeface="Calibri"/>
                <a:cs typeface="Calibri"/>
                <a:sym typeface="Calibri"/>
              </a:rPr>
              <a:t>S</a:t>
            </a:r>
            <a:r>
              <a:rPr b="0" i="0" lang="en-US" sz="1800" cap="none" strike="noStrike">
                <a:solidFill>
                  <a:schemeClr val="dk1"/>
                </a:solidFill>
                <a:latin typeface="Calibri"/>
                <a:ea typeface="Calibri"/>
                <a:cs typeface="Calibri"/>
                <a:sym typeface="Calibri"/>
              </a:rPr>
              <a:t>ession to be held on Friday, </a:t>
            </a:r>
            <a:r>
              <a:rPr lang="en-US" sz="1800">
                <a:solidFill>
                  <a:schemeClr val="dk1"/>
                </a:solidFill>
                <a:latin typeface="Calibri"/>
                <a:ea typeface="Calibri"/>
                <a:cs typeface="Calibri"/>
                <a:sym typeface="Calibri"/>
              </a:rPr>
              <a:t>August</a:t>
            </a:r>
            <a:r>
              <a:rPr lang="en-US" sz="1800">
                <a:solidFill>
                  <a:schemeClr val="dk1"/>
                </a:solidFill>
                <a:latin typeface="Calibri"/>
                <a:ea typeface="Calibri"/>
                <a:cs typeface="Calibri"/>
                <a:sym typeface="Calibri"/>
              </a:rPr>
              <a:t> 21st</a:t>
            </a:r>
            <a:r>
              <a:rPr b="0" i="0" lang="en-US" sz="1800" cap="none" strike="noStrike">
                <a:solidFill>
                  <a:schemeClr val="dk1"/>
                </a:solidFill>
                <a:latin typeface="Calibri"/>
                <a:ea typeface="Calibri"/>
                <a:cs typeface="Calibri"/>
                <a:sym typeface="Calibri"/>
              </a:rPr>
              <a:t>,</a:t>
            </a:r>
            <a:r>
              <a:rPr lang="en-US" sz="1800">
                <a:solidFill>
                  <a:schemeClr val="dk1"/>
                </a:solidFill>
                <a:latin typeface="Calibri"/>
                <a:ea typeface="Calibri"/>
                <a:cs typeface="Calibri"/>
                <a:sym typeface="Calibri"/>
              </a:rPr>
              <a:t> </a:t>
            </a:r>
            <a:r>
              <a:rPr b="0" i="0" lang="en-US" sz="1800" cap="none" strike="noStrike">
                <a:solidFill>
                  <a:schemeClr val="dk1"/>
                </a:solidFill>
                <a:latin typeface="Calibri"/>
                <a:ea typeface="Calibri"/>
                <a:cs typeface="Calibri"/>
                <a:sym typeface="Calibri"/>
              </a:rPr>
              <a:t>2020 1:30-2:30 </a:t>
            </a:r>
            <a:r>
              <a:rPr lang="en-US" sz="1800">
                <a:solidFill>
                  <a:schemeClr val="dk1"/>
                </a:solidFill>
                <a:latin typeface="Calibri"/>
                <a:ea typeface="Calibri"/>
                <a:cs typeface="Calibri"/>
                <a:sym typeface="Calibri"/>
              </a:rPr>
              <a:t>PM</a:t>
            </a:r>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Visit </a:t>
            </a:r>
            <a:r>
              <a:rPr b="0" i="0" lang="en-US" sz="1800" u="sng" cap="none" strike="noStrike">
                <a:solidFill>
                  <a:schemeClr val="hlink"/>
                </a:solidFill>
                <a:latin typeface="Calibri"/>
                <a:ea typeface="Calibri"/>
                <a:cs typeface="Calibri"/>
                <a:sym typeface="Calibri"/>
                <a:hlinkClick r:id="rId3"/>
              </a:rPr>
              <a:t>allianceforpioneersquare.org</a:t>
            </a:r>
            <a:r>
              <a:rPr b="0" i="0" lang="en-US" sz="1800" u="none" cap="none" strike="noStrike">
                <a:solidFill>
                  <a:schemeClr val="dk1"/>
                </a:solidFill>
                <a:latin typeface="Calibri"/>
                <a:ea typeface="Calibri"/>
                <a:cs typeface="Calibri"/>
                <a:sym typeface="Calibri"/>
              </a:rPr>
              <a:t> for </a:t>
            </a:r>
            <a:r>
              <a:rPr lang="en-US" sz="1800">
                <a:solidFill>
                  <a:schemeClr val="dk1"/>
                </a:solidFill>
                <a:latin typeface="Calibri"/>
                <a:ea typeface="Calibri"/>
                <a:cs typeface="Calibri"/>
                <a:sym typeface="Calibri"/>
              </a:rPr>
              <a:t>full</a:t>
            </a:r>
            <a:r>
              <a:rPr b="0" i="0" lang="en-US" sz="1800" u="none" cap="none" strike="noStrike">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COVID-19 resources</a:t>
            </a:r>
            <a:r>
              <a:rPr b="0" i="0" lang="en-US" sz="1800" u="none" cap="none" strike="noStrike">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91440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1" marL="742950" rtl="0" algn="l">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Email </a:t>
            </a:r>
            <a:r>
              <a:rPr lang="en-US" sz="1800" u="sng">
                <a:solidFill>
                  <a:schemeClr val="hlink"/>
                </a:solidFill>
                <a:latin typeface="Calibri"/>
                <a:ea typeface="Calibri"/>
                <a:cs typeface="Calibri"/>
                <a:sym typeface="Calibri"/>
                <a:hlinkClick r:id="rId4"/>
              </a:rPr>
              <a:t>info@pioneersquare.org</a:t>
            </a:r>
            <a:r>
              <a:rPr lang="en-US" sz="1800">
                <a:solidFill>
                  <a:schemeClr val="dk1"/>
                </a:solidFill>
                <a:latin typeface="Calibri"/>
                <a:ea typeface="Calibri"/>
                <a:cs typeface="Calibri"/>
                <a:sym typeface="Calibri"/>
              </a:rPr>
              <a:t> to sign up for weekly COVID-19 updates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pic>
        <p:nvPicPr>
          <p:cNvPr id="262" name="Google Shape;262;p32"/>
          <p:cNvPicPr preferRelativeResize="0"/>
          <p:nvPr/>
        </p:nvPicPr>
        <p:blipFill rotWithShape="1">
          <a:blip r:embed="rId5">
            <a:alphaModFix/>
          </a:blip>
          <a:srcRect b="0" l="0" r="0" t="0"/>
          <a:stretch/>
        </p:blipFill>
        <p:spPr>
          <a:xfrm>
            <a:off x="7697215" y="5475826"/>
            <a:ext cx="1231601" cy="1231601"/>
          </a:xfrm>
          <a:prstGeom prst="rect">
            <a:avLst/>
          </a:prstGeom>
          <a:noFill/>
          <a:ln>
            <a:noFill/>
          </a:ln>
        </p:spPr>
      </p:pic>
      <p:sp>
        <p:nvSpPr>
          <p:cNvPr id="263" name="Google Shape;263;p32"/>
          <p:cNvSpPr/>
          <p:nvPr/>
        </p:nvSpPr>
        <p:spPr>
          <a:xfrm>
            <a:off x="297611" y="5750345"/>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4" name="Google Shape;264;p32"/>
          <p:cNvSpPr/>
          <p:nvPr/>
        </p:nvSpPr>
        <p:spPr>
          <a:xfrm>
            <a:off x="1527122" y="575034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5" name="Google Shape;265;p32"/>
          <p:cNvSpPr/>
          <p:nvPr/>
        </p:nvSpPr>
        <p:spPr>
          <a:xfrm>
            <a:off x="2756633" y="575034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6" name="Google Shape;266;p32"/>
          <p:cNvSpPr/>
          <p:nvPr/>
        </p:nvSpPr>
        <p:spPr>
          <a:xfrm>
            <a:off x="3986144" y="575034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33"/>
          <p:cNvSpPr txBox="1"/>
          <p:nvPr>
            <p:ph type="ctrTitle"/>
          </p:nvPr>
        </p:nvSpPr>
        <p:spPr>
          <a:xfrm>
            <a:off x="1142999" y="2485339"/>
            <a:ext cx="6858000" cy="652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Arial"/>
              <a:buNone/>
            </a:pPr>
            <a:r>
              <a:rPr b="1" lang="en-US" sz="5400">
                <a:latin typeface="Arial"/>
                <a:ea typeface="Arial"/>
                <a:cs typeface="Arial"/>
                <a:sym typeface="Arial"/>
              </a:rPr>
              <a:t>QUESTIONS?</a:t>
            </a:r>
            <a:endParaRPr b="1" sz="5400">
              <a:latin typeface="Arial"/>
              <a:ea typeface="Arial"/>
              <a:cs typeface="Arial"/>
              <a:sym typeface="Arial"/>
            </a:endParaRPr>
          </a:p>
        </p:txBody>
      </p:sp>
      <p:pic>
        <p:nvPicPr>
          <p:cNvPr id="272" name="Google Shape;272;p33"/>
          <p:cNvPicPr preferRelativeResize="0"/>
          <p:nvPr/>
        </p:nvPicPr>
        <p:blipFill rotWithShape="1">
          <a:blip r:embed="rId3">
            <a:alphaModFix/>
          </a:blip>
          <a:srcRect b="0" l="0" r="0" t="0"/>
          <a:stretch/>
        </p:blipFill>
        <p:spPr>
          <a:xfrm>
            <a:off x="7697215" y="5475826"/>
            <a:ext cx="1231601" cy="1231601"/>
          </a:xfrm>
          <a:prstGeom prst="rect">
            <a:avLst/>
          </a:prstGeom>
          <a:noFill/>
          <a:ln>
            <a:noFill/>
          </a:ln>
        </p:spPr>
      </p:pic>
      <p:sp>
        <p:nvSpPr>
          <p:cNvPr id="273" name="Google Shape;273;p33"/>
          <p:cNvSpPr/>
          <p:nvPr/>
        </p:nvSpPr>
        <p:spPr>
          <a:xfrm>
            <a:off x="297611" y="5750345"/>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74" name="Google Shape;274;p33"/>
          <p:cNvSpPr/>
          <p:nvPr/>
        </p:nvSpPr>
        <p:spPr>
          <a:xfrm>
            <a:off x="1527122" y="575034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75" name="Google Shape;275;p33"/>
          <p:cNvSpPr/>
          <p:nvPr/>
        </p:nvSpPr>
        <p:spPr>
          <a:xfrm>
            <a:off x="2756633" y="575034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76" name="Google Shape;276;p33"/>
          <p:cNvSpPr/>
          <p:nvPr/>
        </p:nvSpPr>
        <p:spPr>
          <a:xfrm>
            <a:off x="3986144" y="575034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34"/>
          <p:cNvSpPr txBox="1"/>
          <p:nvPr>
            <p:ph type="ctrTitle"/>
          </p:nvPr>
        </p:nvSpPr>
        <p:spPr>
          <a:xfrm>
            <a:off x="1142999" y="1032614"/>
            <a:ext cx="6858000" cy="652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Arial"/>
              <a:buNone/>
            </a:pPr>
            <a:r>
              <a:rPr b="1" lang="en-US" sz="5400">
                <a:latin typeface="Arial"/>
                <a:ea typeface="Arial"/>
                <a:cs typeface="Arial"/>
                <a:sym typeface="Arial"/>
              </a:rPr>
              <a:t>NEXT STEPS AND FOLLOW UP</a:t>
            </a:r>
            <a:endParaRPr b="1" sz="5400">
              <a:latin typeface="Arial"/>
              <a:ea typeface="Arial"/>
              <a:cs typeface="Arial"/>
              <a:sym typeface="Arial"/>
            </a:endParaRPr>
          </a:p>
        </p:txBody>
      </p:sp>
      <p:sp>
        <p:nvSpPr>
          <p:cNvPr id="282" name="Google Shape;282;p34"/>
          <p:cNvSpPr txBox="1"/>
          <p:nvPr/>
        </p:nvSpPr>
        <p:spPr>
          <a:xfrm>
            <a:off x="-187693" y="467122"/>
            <a:ext cx="7706400" cy="362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Today’s slides and </a:t>
            </a:r>
            <a:r>
              <a:rPr lang="en-US" sz="1800">
                <a:solidFill>
                  <a:schemeClr val="dk1"/>
                </a:solidFill>
                <a:latin typeface="Calibri"/>
                <a:ea typeface="Calibri"/>
                <a:cs typeface="Calibri"/>
                <a:sym typeface="Calibri"/>
              </a:rPr>
              <a:t>recording</a:t>
            </a:r>
            <a:r>
              <a:rPr b="0" i="0" lang="en-US" sz="1800" u="none" cap="none" strike="noStrike">
                <a:solidFill>
                  <a:schemeClr val="dk1"/>
                </a:solidFill>
                <a:latin typeface="Calibri"/>
                <a:ea typeface="Calibri"/>
                <a:cs typeface="Calibri"/>
                <a:sym typeface="Calibri"/>
              </a:rPr>
              <a:t> shared after this meeting, along with feedback form</a:t>
            </a:r>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1800"/>
              <a:buFont typeface="Arial"/>
              <a:buChar char="•"/>
            </a:pPr>
            <a:r>
              <a:rPr b="0" i="0" lang="en-US" sz="1800" cap="none" strike="noStrike">
                <a:solidFill>
                  <a:schemeClr val="dk1"/>
                </a:solidFill>
                <a:latin typeface="Calibri"/>
                <a:ea typeface="Calibri"/>
                <a:cs typeface="Calibri"/>
                <a:sym typeface="Calibri"/>
              </a:rPr>
              <a:t>Next Pioneer Square COVID-19 Updates and Information </a:t>
            </a:r>
            <a:r>
              <a:rPr lang="en-US" sz="1800">
                <a:solidFill>
                  <a:schemeClr val="dk1"/>
                </a:solidFill>
                <a:latin typeface="Calibri"/>
                <a:ea typeface="Calibri"/>
                <a:cs typeface="Calibri"/>
                <a:sym typeface="Calibri"/>
              </a:rPr>
              <a:t>S</a:t>
            </a:r>
            <a:r>
              <a:rPr b="0" i="0" lang="en-US" sz="1800" cap="none" strike="noStrike">
                <a:solidFill>
                  <a:schemeClr val="dk1"/>
                </a:solidFill>
                <a:latin typeface="Calibri"/>
                <a:ea typeface="Calibri"/>
                <a:cs typeface="Calibri"/>
                <a:sym typeface="Calibri"/>
              </a:rPr>
              <a:t>ession to be held on Friday, </a:t>
            </a:r>
            <a:r>
              <a:rPr lang="en-US" sz="1800">
                <a:solidFill>
                  <a:schemeClr val="dk1"/>
                </a:solidFill>
                <a:latin typeface="Calibri"/>
                <a:ea typeface="Calibri"/>
                <a:cs typeface="Calibri"/>
                <a:sym typeface="Calibri"/>
              </a:rPr>
              <a:t>August 21st</a:t>
            </a:r>
            <a:r>
              <a:rPr b="0" i="0" lang="en-US" sz="1800" cap="none" strike="noStrike">
                <a:solidFill>
                  <a:schemeClr val="dk1"/>
                </a:solidFill>
                <a:latin typeface="Calibri"/>
                <a:ea typeface="Calibri"/>
                <a:cs typeface="Calibri"/>
                <a:sym typeface="Calibri"/>
              </a:rPr>
              <a:t>,</a:t>
            </a:r>
            <a:r>
              <a:rPr lang="en-US" sz="1800">
                <a:solidFill>
                  <a:schemeClr val="dk1"/>
                </a:solidFill>
                <a:latin typeface="Calibri"/>
                <a:ea typeface="Calibri"/>
                <a:cs typeface="Calibri"/>
                <a:sym typeface="Calibri"/>
              </a:rPr>
              <a:t> </a:t>
            </a:r>
            <a:r>
              <a:rPr b="0" i="0" lang="en-US" sz="1800" cap="none" strike="noStrike">
                <a:solidFill>
                  <a:schemeClr val="dk1"/>
                </a:solidFill>
                <a:latin typeface="Calibri"/>
                <a:ea typeface="Calibri"/>
                <a:cs typeface="Calibri"/>
                <a:sym typeface="Calibri"/>
              </a:rPr>
              <a:t>2020 1:30-2:30 </a:t>
            </a:r>
            <a:r>
              <a:rPr lang="en-US" sz="1800">
                <a:solidFill>
                  <a:schemeClr val="dk1"/>
                </a:solidFill>
                <a:latin typeface="Calibri"/>
                <a:ea typeface="Calibri"/>
                <a:cs typeface="Calibri"/>
                <a:sym typeface="Calibri"/>
              </a:rPr>
              <a:t>PM</a:t>
            </a:r>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Visit </a:t>
            </a:r>
            <a:r>
              <a:rPr b="0" i="0" lang="en-US" sz="1800" u="sng" cap="none" strike="noStrike">
                <a:solidFill>
                  <a:schemeClr val="hlink"/>
                </a:solidFill>
                <a:latin typeface="Calibri"/>
                <a:ea typeface="Calibri"/>
                <a:cs typeface="Calibri"/>
                <a:sym typeface="Calibri"/>
                <a:hlinkClick r:id="rId3"/>
              </a:rPr>
              <a:t>allianceforpioneersquare.org</a:t>
            </a:r>
            <a:r>
              <a:rPr b="0" i="0" lang="en-US" sz="1800" u="none" cap="none" strike="noStrike">
                <a:solidFill>
                  <a:schemeClr val="dk1"/>
                </a:solidFill>
                <a:latin typeface="Calibri"/>
                <a:ea typeface="Calibri"/>
                <a:cs typeface="Calibri"/>
                <a:sym typeface="Calibri"/>
              </a:rPr>
              <a:t> for </a:t>
            </a:r>
            <a:r>
              <a:rPr lang="en-US" sz="1800">
                <a:solidFill>
                  <a:schemeClr val="dk1"/>
                </a:solidFill>
                <a:latin typeface="Calibri"/>
                <a:ea typeface="Calibri"/>
                <a:cs typeface="Calibri"/>
                <a:sym typeface="Calibri"/>
              </a:rPr>
              <a:t>full</a:t>
            </a:r>
            <a:r>
              <a:rPr b="0" i="0" lang="en-US" sz="1800" u="none" cap="none" strike="noStrike">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COVID-19 resources</a:t>
            </a:r>
            <a:r>
              <a:rPr b="0" i="0" lang="en-US" sz="1800" u="none" cap="none" strike="noStrike">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91440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1" marL="742950" rtl="0" algn="l">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Email </a:t>
            </a:r>
            <a:r>
              <a:rPr lang="en-US" sz="1800" u="sng">
                <a:solidFill>
                  <a:schemeClr val="hlink"/>
                </a:solidFill>
                <a:latin typeface="Calibri"/>
                <a:ea typeface="Calibri"/>
                <a:cs typeface="Calibri"/>
                <a:sym typeface="Calibri"/>
                <a:hlinkClick r:id="rId4"/>
              </a:rPr>
              <a:t>info@pioneersquare.org</a:t>
            </a:r>
            <a:r>
              <a:rPr lang="en-US" sz="1800">
                <a:solidFill>
                  <a:schemeClr val="dk1"/>
                </a:solidFill>
                <a:latin typeface="Calibri"/>
                <a:ea typeface="Calibri"/>
                <a:cs typeface="Calibri"/>
                <a:sym typeface="Calibri"/>
              </a:rPr>
              <a:t> to sign up for weekly COVID-19 updates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pic>
        <p:nvPicPr>
          <p:cNvPr id="283" name="Google Shape;283;p34"/>
          <p:cNvPicPr preferRelativeResize="0"/>
          <p:nvPr/>
        </p:nvPicPr>
        <p:blipFill rotWithShape="1">
          <a:blip r:embed="rId5">
            <a:alphaModFix/>
          </a:blip>
          <a:srcRect b="0" l="0" r="0" t="0"/>
          <a:stretch/>
        </p:blipFill>
        <p:spPr>
          <a:xfrm>
            <a:off x="7697215" y="5475826"/>
            <a:ext cx="1231601" cy="1231601"/>
          </a:xfrm>
          <a:prstGeom prst="rect">
            <a:avLst/>
          </a:prstGeom>
          <a:noFill/>
          <a:ln>
            <a:noFill/>
          </a:ln>
        </p:spPr>
      </p:pic>
      <p:sp>
        <p:nvSpPr>
          <p:cNvPr id="284" name="Google Shape;284;p34"/>
          <p:cNvSpPr/>
          <p:nvPr/>
        </p:nvSpPr>
        <p:spPr>
          <a:xfrm>
            <a:off x="297611" y="5750345"/>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85" name="Google Shape;285;p34"/>
          <p:cNvSpPr/>
          <p:nvPr/>
        </p:nvSpPr>
        <p:spPr>
          <a:xfrm>
            <a:off x="1527122" y="575034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86" name="Google Shape;286;p34"/>
          <p:cNvSpPr/>
          <p:nvPr/>
        </p:nvSpPr>
        <p:spPr>
          <a:xfrm>
            <a:off x="2756633" y="575034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87" name="Google Shape;287;p34"/>
          <p:cNvSpPr/>
          <p:nvPr/>
        </p:nvSpPr>
        <p:spPr>
          <a:xfrm>
            <a:off x="3986144" y="575034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7"/>
          <p:cNvSpPr txBox="1"/>
          <p:nvPr>
            <p:ph type="ctrTitle"/>
          </p:nvPr>
        </p:nvSpPr>
        <p:spPr>
          <a:xfrm>
            <a:off x="1143000" y="527215"/>
            <a:ext cx="6858000" cy="65213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Arial"/>
              <a:buNone/>
            </a:pPr>
            <a:r>
              <a:rPr b="1" lang="en-US" sz="5400">
                <a:latin typeface="Arial"/>
                <a:ea typeface="Arial"/>
                <a:cs typeface="Arial"/>
                <a:sym typeface="Arial"/>
              </a:rPr>
              <a:t>TODAY’S AGENDA</a:t>
            </a:r>
            <a:endParaRPr b="1" sz="5400">
              <a:latin typeface="Arial"/>
              <a:ea typeface="Arial"/>
              <a:cs typeface="Arial"/>
              <a:sym typeface="Arial"/>
            </a:endParaRPr>
          </a:p>
        </p:txBody>
      </p:sp>
      <p:sp>
        <p:nvSpPr>
          <p:cNvPr id="114" name="Google Shape;114;p17"/>
          <p:cNvSpPr txBox="1"/>
          <p:nvPr>
            <p:ph idx="1" type="subTitle"/>
          </p:nvPr>
        </p:nvSpPr>
        <p:spPr>
          <a:xfrm>
            <a:off x="26708" y="1380232"/>
            <a:ext cx="9090584" cy="34397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b="1" lang="en-US">
                <a:latin typeface="Arial"/>
                <a:ea typeface="Arial"/>
                <a:cs typeface="Arial"/>
                <a:sym typeface="Arial"/>
              </a:rPr>
              <a:t>THE FOLLOWING TOPICS WILL BE COVERED DURING TODAY’S SESSION</a:t>
            </a:r>
            <a:endParaRPr/>
          </a:p>
        </p:txBody>
      </p:sp>
      <p:pic>
        <p:nvPicPr>
          <p:cNvPr id="115" name="Google Shape;115;p17"/>
          <p:cNvPicPr preferRelativeResize="0"/>
          <p:nvPr/>
        </p:nvPicPr>
        <p:blipFill rotWithShape="1">
          <a:blip r:embed="rId3">
            <a:alphaModFix/>
          </a:blip>
          <a:srcRect b="0" l="0" r="0" t="0"/>
          <a:stretch/>
        </p:blipFill>
        <p:spPr>
          <a:xfrm>
            <a:off x="7697215" y="5475826"/>
            <a:ext cx="1231601" cy="1231601"/>
          </a:xfrm>
          <a:prstGeom prst="rect">
            <a:avLst/>
          </a:prstGeom>
          <a:noFill/>
          <a:ln>
            <a:noFill/>
          </a:ln>
        </p:spPr>
      </p:pic>
      <p:sp>
        <p:nvSpPr>
          <p:cNvPr id="116" name="Google Shape;116;p17"/>
          <p:cNvSpPr txBox="1"/>
          <p:nvPr/>
        </p:nvSpPr>
        <p:spPr>
          <a:xfrm>
            <a:off x="297600" y="2240525"/>
            <a:ext cx="6275700" cy="2146800"/>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Current public health </a:t>
            </a:r>
            <a:r>
              <a:rPr lang="en-US" sz="2000">
                <a:solidFill>
                  <a:schemeClr val="dk1"/>
                </a:solidFill>
              </a:rPr>
              <a:t>and phases overview</a:t>
            </a:r>
            <a:endParaRPr sz="2000">
              <a:solidFill>
                <a:schemeClr val="dk1"/>
              </a:solidFill>
            </a:endParaRPr>
          </a:p>
          <a:p>
            <a:pPr indent="-285750" lvl="0" marL="285750" marR="0" rtl="0" algn="l">
              <a:spcBef>
                <a:spcPts val="0"/>
              </a:spcBef>
              <a:spcAft>
                <a:spcPts val="0"/>
              </a:spcAft>
              <a:buClr>
                <a:schemeClr val="dk1"/>
              </a:buClr>
              <a:buSzPts val="2000"/>
              <a:buChar char="•"/>
            </a:pPr>
            <a:r>
              <a:rPr lang="en-US" sz="2000">
                <a:solidFill>
                  <a:schemeClr val="dk1"/>
                </a:solidFill>
              </a:rPr>
              <a:t>Occidental Square Pavilion Project Update (presented by Beth Purcell and Nate Cataldo, Eric  Peterson; Schuchart)</a:t>
            </a:r>
            <a:endParaRPr sz="2000">
              <a:solidFill>
                <a:schemeClr val="dk1"/>
              </a:solidFill>
            </a:endParaRPr>
          </a:p>
          <a:p>
            <a:pPr indent="-285750" lvl="0" marL="285750" marR="0" rtl="0" algn="l">
              <a:spcBef>
                <a:spcPts val="0"/>
              </a:spcBef>
              <a:spcAft>
                <a:spcPts val="0"/>
              </a:spcAft>
              <a:buClr>
                <a:schemeClr val="dk1"/>
              </a:buClr>
              <a:buSzPts val="2000"/>
              <a:buChar char="•"/>
            </a:pPr>
            <a:r>
              <a:rPr lang="en-US" sz="2000">
                <a:solidFill>
                  <a:schemeClr val="dk1"/>
                </a:solidFill>
              </a:rPr>
              <a:t>Occidental Square Activation Update</a:t>
            </a:r>
            <a:endParaRPr sz="2000">
              <a:solidFill>
                <a:schemeClr val="dk1"/>
              </a:solidFill>
            </a:endParaRPr>
          </a:p>
          <a:p>
            <a:pPr indent="0" lvl="0" marL="0" marR="0" rtl="0" algn="l">
              <a:spcBef>
                <a:spcPts val="0"/>
              </a:spcBef>
              <a:spcAft>
                <a:spcPts val="0"/>
              </a:spcAft>
              <a:buNone/>
            </a:pPr>
            <a:r>
              <a:rPr lang="en-US" sz="2000">
                <a:solidFill>
                  <a:schemeClr val="dk1"/>
                </a:solidFill>
              </a:rPr>
              <a:t>    (presented by Jennifer Casillas; DSA)</a:t>
            </a:r>
            <a:endParaRPr sz="2000">
              <a:solidFill>
                <a:schemeClr val="dk1"/>
              </a:solidFill>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rPr>
              <a:t>JumpStart Seattle Overview</a:t>
            </a:r>
            <a:endParaRPr sz="2000">
              <a:solidFill>
                <a:schemeClr val="dk1"/>
              </a:solidFill>
            </a:endParaRPr>
          </a:p>
          <a:p>
            <a:pPr indent="-285750" lvl="0" marL="285750" marR="0" rtl="0" algn="l">
              <a:spcBef>
                <a:spcPts val="0"/>
              </a:spcBef>
              <a:spcAft>
                <a:spcPts val="0"/>
              </a:spcAft>
              <a:buClr>
                <a:schemeClr val="dk1"/>
              </a:buClr>
              <a:buSzPts val="2000"/>
              <a:buChar char="•"/>
            </a:pPr>
            <a:r>
              <a:rPr lang="en-US" sz="2000">
                <a:solidFill>
                  <a:schemeClr val="dk1"/>
                </a:solidFill>
              </a:rPr>
              <a:t>2020 Budget Rebalancing Overview</a:t>
            </a:r>
            <a:endParaRPr sz="2000">
              <a:solidFill>
                <a:schemeClr val="dk1"/>
              </a:solidFill>
            </a:endParaRPr>
          </a:p>
          <a:p>
            <a:pPr indent="-285750" lvl="0" marL="285750" marR="0" rtl="0" algn="l">
              <a:spcBef>
                <a:spcPts val="0"/>
              </a:spcBef>
              <a:spcAft>
                <a:spcPts val="0"/>
              </a:spcAft>
              <a:buClr>
                <a:schemeClr val="dk1"/>
              </a:buClr>
              <a:buSzPts val="2000"/>
              <a:buChar char="•"/>
            </a:pPr>
            <a:r>
              <a:rPr lang="en-US" sz="2000">
                <a:solidFill>
                  <a:schemeClr val="dk1"/>
                </a:solidFill>
              </a:rPr>
              <a:t>Paid On-Street Parking Resumption</a:t>
            </a:r>
            <a:endParaRPr sz="2000">
              <a:solidFill>
                <a:schemeClr val="dk1"/>
              </a:solidFill>
            </a:endParaRPr>
          </a:p>
          <a:p>
            <a:pPr indent="-285750" lvl="0" marL="285750" marR="0" rtl="0" algn="l">
              <a:spcBef>
                <a:spcPts val="0"/>
              </a:spcBef>
              <a:spcAft>
                <a:spcPts val="0"/>
              </a:spcAft>
              <a:buClr>
                <a:schemeClr val="dk1"/>
              </a:buClr>
              <a:buSzPts val="2000"/>
              <a:buChar char="•"/>
            </a:pPr>
            <a:r>
              <a:rPr lang="en-US" sz="2000">
                <a:solidFill>
                  <a:schemeClr val="dk1"/>
                </a:solidFill>
              </a:rPr>
              <a:t>Ongoing Alliance Project Updates</a:t>
            </a:r>
            <a:endParaRPr sz="2000">
              <a:solidFill>
                <a:schemeClr val="dk1"/>
              </a:solidFill>
            </a:endParaRPr>
          </a:p>
          <a:p>
            <a:pPr indent="-285750" lvl="0" marL="285750" marR="0" rtl="0" algn="l">
              <a:spcBef>
                <a:spcPts val="0"/>
              </a:spcBef>
              <a:spcAft>
                <a:spcPts val="0"/>
              </a:spcAft>
              <a:buClr>
                <a:schemeClr val="dk1"/>
              </a:buClr>
              <a:buSzPts val="2000"/>
              <a:buChar char="•"/>
            </a:pPr>
            <a:r>
              <a:rPr lang="en-US" sz="2000">
                <a:solidFill>
                  <a:schemeClr val="dk1"/>
                </a:solidFill>
              </a:rPr>
              <a:t>Public </a:t>
            </a:r>
            <a:r>
              <a:rPr lang="en-US" sz="2000">
                <a:solidFill>
                  <a:schemeClr val="dk1"/>
                </a:solidFill>
              </a:rPr>
              <a:t>Safety</a:t>
            </a:r>
            <a:r>
              <a:rPr lang="en-US" sz="2000">
                <a:solidFill>
                  <a:schemeClr val="dk1"/>
                </a:solidFill>
              </a:rPr>
              <a:t> Resources</a:t>
            </a:r>
            <a:endParaRPr sz="2000">
              <a:solidFill>
                <a:schemeClr val="dk1"/>
              </a:solidFill>
            </a:endParaRPr>
          </a:p>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117" name="Google Shape;117;p17"/>
          <p:cNvSpPr/>
          <p:nvPr/>
        </p:nvSpPr>
        <p:spPr>
          <a:xfrm>
            <a:off x="297611" y="5750345"/>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18" name="Google Shape;118;p17"/>
          <p:cNvSpPr/>
          <p:nvPr/>
        </p:nvSpPr>
        <p:spPr>
          <a:xfrm>
            <a:off x="1527122" y="575034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19" name="Google Shape;119;p17"/>
          <p:cNvSpPr/>
          <p:nvPr/>
        </p:nvSpPr>
        <p:spPr>
          <a:xfrm>
            <a:off x="2756633" y="575034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20" name="Google Shape;120;p17"/>
          <p:cNvSpPr/>
          <p:nvPr/>
        </p:nvSpPr>
        <p:spPr>
          <a:xfrm>
            <a:off x="3986144" y="575034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21" name="Google Shape;121;p17"/>
          <p:cNvSpPr txBox="1"/>
          <p:nvPr/>
        </p:nvSpPr>
        <p:spPr>
          <a:xfrm>
            <a:off x="6573300" y="2003725"/>
            <a:ext cx="2570700" cy="336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solidFill>
                  <a:schemeClr val="dk2"/>
                </a:solidFill>
              </a:rPr>
              <a:t>Questions? </a:t>
            </a:r>
            <a:endParaRPr b="1" sz="2000">
              <a:solidFill>
                <a:schemeClr val="dk2"/>
              </a:solidFill>
            </a:endParaRPr>
          </a:p>
          <a:p>
            <a:pPr indent="0" lvl="0" marL="0" rtl="0" algn="l">
              <a:spcBef>
                <a:spcPts val="0"/>
              </a:spcBef>
              <a:spcAft>
                <a:spcPts val="0"/>
              </a:spcAft>
              <a:buNone/>
            </a:pPr>
            <a:r>
              <a:rPr lang="en-US" sz="2000">
                <a:solidFill>
                  <a:schemeClr val="dk2"/>
                </a:solidFill>
              </a:rPr>
              <a:t>Type them into the chat box or state that you have a question and we will address them or call on you to speak </a:t>
            </a:r>
            <a:r>
              <a:rPr lang="en-US" sz="2000">
                <a:solidFill>
                  <a:schemeClr val="dk2"/>
                </a:solidFill>
              </a:rPr>
              <a:t>intermittently</a:t>
            </a:r>
            <a:r>
              <a:rPr lang="en-US" sz="2000">
                <a:solidFill>
                  <a:schemeClr val="dk2"/>
                </a:solidFill>
              </a:rPr>
              <a:t> throughout the presentation and at the end.</a:t>
            </a:r>
            <a:endParaRPr>
              <a:solidFill>
                <a:schemeClr val="dk2"/>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8"/>
          <p:cNvSpPr txBox="1"/>
          <p:nvPr>
            <p:ph type="ctrTitle"/>
          </p:nvPr>
        </p:nvSpPr>
        <p:spPr>
          <a:xfrm>
            <a:off x="1143000" y="961140"/>
            <a:ext cx="6858000" cy="652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Arial"/>
              <a:buNone/>
            </a:pPr>
            <a:r>
              <a:rPr b="1" lang="en-US" sz="5400">
                <a:latin typeface="Arial"/>
                <a:ea typeface="Arial"/>
                <a:cs typeface="Arial"/>
                <a:sym typeface="Arial"/>
              </a:rPr>
              <a:t>CURRENT SITUATION</a:t>
            </a:r>
            <a:endParaRPr b="1" sz="5400">
              <a:latin typeface="Arial"/>
              <a:ea typeface="Arial"/>
              <a:cs typeface="Arial"/>
              <a:sym typeface="Arial"/>
            </a:endParaRPr>
          </a:p>
        </p:txBody>
      </p:sp>
      <p:sp>
        <p:nvSpPr>
          <p:cNvPr id="127" name="Google Shape;127;p18"/>
          <p:cNvSpPr txBox="1"/>
          <p:nvPr>
            <p:ph idx="1" type="subTitle"/>
          </p:nvPr>
        </p:nvSpPr>
        <p:spPr>
          <a:xfrm>
            <a:off x="217044" y="1613354"/>
            <a:ext cx="8709900" cy="464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b="1" lang="en-US">
                <a:latin typeface="Arial"/>
                <a:ea typeface="Arial"/>
                <a:cs typeface="Arial"/>
                <a:sym typeface="Arial"/>
              </a:rPr>
              <a:t>PUBLIC HEALTH</a:t>
            </a:r>
            <a:endParaRPr/>
          </a:p>
        </p:txBody>
      </p:sp>
      <p:sp>
        <p:nvSpPr>
          <p:cNvPr id="128" name="Google Shape;128;p18"/>
          <p:cNvSpPr txBox="1"/>
          <p:nvPr/>
        </p:nvSpPr>
        <p:spPr>
          <a:xfrm>
            <a:off x="297600" y="2165881"/>
            <a:ext cx="8207400" cy="76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On May 4, Gov. Inslee announced his 4-phase reopening plan. On May 29, Gov. Jay Inslee released an updated, county-by-county based “</a:t>
            </a:r>
            <a:r>
              <a:rPr lang="en-US" sz="1800" u="sng">
                <a:solidFill>
                  <a:schemeClr val="hlink"/>
                </a:solidFill>
                <a:latin typeface="Calibri"/>
                <a:ea typeface="Calibri"/>
                <a:cs typeface="Calibri"/>
                <a:sym typeface="Calibri"/>
                <a:hlinkClick r:id="rId3"/>
              </a:rPr>
              <a:t>Safe Start</a:t>
            </a:r>
            <a:r>
              <a:rPr lang="en-US" sz="1800">
                <a:solidFill>
                  <a:schemeClr val="dk1"/>
                </a:solidFill>
                <a:latin typeface="Calibri"/>
                <a:ea typeface="Calibri"/>
                <a:cs typeface="Calibri"/>
                <a:sym typeface="Calibri"/>
              </a:rPr>
              <a:t>” plan. King County is currently in Phase 2 of the “Safe Start” plan. </a:t>
            </a:r>
            <a:endParaRPr sz="1800">
              <a:solidFill>
                <a:schemeClr val="dk1"/>
              </a:solidFill>
              <a:latin typeface="Calibri"/>
              <a:ea typeface="Calibri"/>
              <a:cs typeface="Calibri"/>
              <a:sym typeface="Calibri"/>
            </a:endParaRPr>
          </a:p>
        </p:txBody>
      </p:sp>
      <p:pic>
        <p:nvPicPr>
          <p:cNvPr id="129" name="Google Shape;129;p18"/>
          <p:cNvPicPr preferRelativeResize="0"/>
          <p:nvPr/>
        </p:nvPicPr>
        <p:blipFill rotWithShape="1">
          <a:blip r:embed="rId4">
            <a:alphaModFix/>
          </a:blip>
          <a:srcRect b="0" l="0" r="0" t="0"/>
          <a:stretch/>
        </p:blipFill>
        <p:spPr>
          <a:xfrm>
            <a:off x="7697215" y="5475826"/>
            <a:ext cx="1231601" cy="1231601"/>
          </a:xfrm>
          <a:prstGeom prst="rect">
            <a:avLst/>
          </a:prstGeom>
          <a:noFill/>
          <a:ln>
            <a:noFill/>
          </a:ln>
        </p:spPr>
      </p:pic>
      <p:sp>
        <p:nvSpPr>
          <p:cNvPr id="130" name="Google Shape;130;p18"/>
          <p:cNvSpPr/>
          <p:nvPr/>
        </p:nvSpPr>
        <p:spPr>
          <a:xfrm>
            <a:off x="297611" y="5750345"/>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31" name="Google Shape;131;p18"/>
          <p:cNvSpPr/>
          <p:nvPr/>
        </p:nvSpPr>
        <p:spPr>
          <a:xfrm>
            <a:off x="1527122" y="575034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32" name="Google Shape;132;p18"/>
          <p:cNvSpPr/>
          <p:nvPr/>
        </p:nvSpPr>
        <p:spPr>
          <a:xfrm>
            <a:off x="2756633" y="575034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33" name="Google Shape;133;p18"/>
          <p:cNvSpPr/>
          <p:nvPr/>
        </p:nvSpPr>
        <p:spPr>
          <a:xfrm>
            <a:off x="3986144" y="5750344"/>
            <a:ext cx="685800" cy="685800"/>
          </a:xfrm>
          <a:prstGeom prst="rect">
            <a:avLst/>
          </a:prstGeom>
          <a:solidFill>
            <a:srgbClr val="506D8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id="134" name="Google Shape;134;p18"/>
          <p:cNvPicPr preferRelativeResize="0"/>
          <p:nvPr/>
        </p:nvPicPr>
        <p:blipFill>
          <a:blip r:embed="rId5">
            <a:alphaModFix/>
          </a:blip>
          <a:stretch>
            <a:fillRect/>
          </a:stretch>
        </p:blipFill>
        <p:spPr>
          <a:xfrm>
            <a:off x="2423863" y="3116556"/>
            <a:ext cx="4296268" cy="25116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19"/>
          <p:cNvSpPr txBox="1"/>
          <p:nvPr>
            <p:ph idx="1" type="subTitle"/>
          </p:nvPr>
        </p:nvSpPr>
        <p:spPr>
          <a:xfrm>
            <a:off x="217044" y="1613354"/>
            <a:ext cx="8709900" cy="464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b="1" lang="en-US">
                <a:latin typeface="Arial"/>
                <a:ea typeface="Arial"/>
                <a:cs typeface="Arial"/>
                <a:sym typeface="Arial"/>
              </a:rPr>
              <a:t>PHASES</a:t>
            </a:r>
            <a:endParaRPr/>
          </a:p>
        </p:txBody>
      </p:sp>
      <p:pic>
        <p:nvPicPr>
          <p:cNvPr id="140" name="Google Shape;140;p19">
            <a:hlinkClick r:id="rId3"/>
          </p:cNvPr>
          <p:cNvPicPr preferRelativeResize="0"/>
          <p:nvPr/>
        </p:nvPicPr>
        <p:blipFill>
          <a:blip r:embed="rId4">
            <a:alphaModFix/>
          </a:blip>
          <a:stretch>
            <a:fillRect/>
          </a:stretch>
        </p:blipFill>
        <p:spPr>
          <a:xfrm>
            <a:off x="509313" y="61975"/>
            <a:ext cx="8125374" cy="62768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0"/>
          <p:cNvSpPr txBox="1"/>
          <p:nvPr>
            <p:ph type="ctrTitle"/>
          </p:nvPr>
        </p:nvSpPr>
        <p:spPr>
          <a:xfrm>
            <a:off x="249450" y="801950"/>
            <a:ext cx="8645100" cy="652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Arial"/>
              <a:buNone/>
            </a:pPr>
            <a:r>
              <a:t/>
            </a:r>
            <a:endParaRPr b="1" sz="4900">
              <a:latin typeface="Arial"/>
              <a:ea typeface="Arial"/>
              <a:cs typeface="Arial"/>
              <a:sym typeface="Arial"/>
            </a:endParaRPr>
          </a:p>
        </p:txBody>
      </p:sp>
      <p:pic>
        <p:nvPicPr>
          <p:cNvPr id="146" name="Google Shape;146;p20"/>
          <p:cNvPicPr preferRelativeResize="0"/>
          <p:nvPr/>
        </p:nvPicPr>
        <p:blipFill>
          <a:blip r:embed="rId3">
            <a:alphaModFix/>
          </a:blip>
          <a:stretch>
            <a:fillRect/>
          </a:stretch>
        </p:blipFill>
        <p:spPr>
          <a:xfrm>
            <a:off x="320812" y="73812"/>
            <a:ext cx="8502374" cy="67103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1"/>
          <p:cNvSpPr txBox="1"/>
          <p:nvPr>
            <p:ph type="ctrTitle"/>
          </p:nvPr>
        </p:nvSpPr>
        <p:spPr>
          <a:xfrm>
            <a:off x="249450" y="801950"/>
            <a:ext cx="8645100" cy="652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Arial"/>
              <a:buNone/>
            </a:pPr>
            <a:r>
              <a:t/>
            </a:r>
            <a:endParaRPr b="1" sz="4900">
              <a:latin typeface="Arial"/>
              <a:ea typeface="Arial"/>
              <a:cs typeface="Arial"/>
              <a:sym typeface="Arial"/>
            </a:endParaRPr>
          </a:p>
        </p:txBody>
      </p:sp>
      <p:pic>
        <p:nvPicPr>
          <p:cNvPr id="152" name="Google Shape;152;p21"/>
          <p:cNvPicPr preferRelativeResize="0"/>
          <p:nvPr/>
        </p:nvPicPr>
        <p:blipFill>
          <a:blip r:embed="rId3">
            <a:alphaModFix/>
          </a:blip>
          <a:stretch>
            <a:fillRect/>
          </a:stretch>
        </p:blipFill>
        <p:spPr>
          <a:xfrm>
            <a:off x="0" y="470650"/>
            <a:ext cx="9144000" cy="59166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pic>
        <p:nvPicPr>
          <p:cNvPr id="157" name="Google Shape;157;p22"/>
          <p:cNvPicPr preferRelativeResize="0"/>
          <p:nvPr/>
        </p:nvPicPr>
        <p:blipFill>
          <a:blip r:embed="rId3">
            <a:alphaModFix/>
          </a:blip>
          <a:stretch>
            <a:fillRect/>
          </a:stretch>
        </p:blipFill>
        <p:spPr>
          <a:xfrm>
            <a:off x="2765175" y="0"/>
            <a:ext cx="3613650" cy="6447224"/>
          </a:xfrm>
          <a:prstGeom prst="rect">
            <a:avLst/>
          </a:prstGeom>
          <a:noFill/>
          <a:ln>
            <a:noFill/>
          </a:ln>
        </p:spPr>
      </p:pic>
      <p:sp>
        <p:nvSpPr>
          <p:cNvPr id="158" name="Google Shape;158;p22"/>
          <p:cNvSpPr txBox="1"/>
          <p:nvPr/>
        </p:nvSpPr>
        <p:spPr>
          <a:xfrm>
            <a:off x="1793850" y="6508950"/>
            <a:ext cx="5556300" cy="26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u="sng">
                <a:solidFill>
                  <a:schemeClr val="hlink"/>
                </a:solidFill>
                <a:hlinkClick r:id="rId4"/>
              </a:rPr>
              <a:t>https://www.seattle.gov/parks/about-us/current-projects/occidental-square-park-projects</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pic>
        <p:nvPicPr>
          <p:cNvPr id="163" name="Google Shape;163;p23"/>
          <p:cNvPicPr preferRelativeResize="0"/>
          <p:nvPr/>
        </p:nvPicPr>
        <p:blipFill>
          <a:blip r:embed="rId3">
            <a:alphaModFix/>
          </a:blip>
          <a:stretch>
            <a:fillRect/>
          </a:stretch>
        </p:blipFill>
        <p:spPr>
          <a:xfrm>
            <a:off x="139638" y="510125"/>
            <a:ext cx="8864725" cy="5837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4"/>
          <p:cNvSpPr txBox="1"/>
          <p:nvPr>
            <p:ph type="ctrTitle"/>
          </p:nvPr>
        </p:nvSpPr>
        <p:spPr>
          <a:xfrm>
            <a:off x="685800" y="1122363"/>
            <a:ext cx="7772400" cy="23877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t/>
            </a:r>
            <a:endParaRPr/>
          </a:p>
        </p:txBody>
      </p:sp>
      <p:sp>
        <p:nvSpPr>
          <p:cNvPr id="170" name="Google Shape;170;p24"/>
          <p:cNvSpPr txBox="1"/>
          <p:nvPr>
            <p:ph idx="1" type="subTitle"/>
          </p:nvPr>
        </p:nvSpPr>
        <p:spPr>
          <a:xfrm>
            <a:off x="1143000" y="3602038"/>
            <a:ext cx="6858000" cy="16557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pic>
        <p:nvPicPr>
          <p:cNvPr id="171" name="Google Shape;171;p24"/>
          <p:cNvPicPr preferRelativeResize="0"/>
          <p:nvPr/>
        </p:nvPicPr>
        <p:blipFill>
          <a:blip r:embed="rId3">
            <a:alphaModFix/>
          </a:blip>
          <a:stretch>
            <a:fillRect/>
          </a:stretch>
        </p:blipFill>
        <p:spPr>
          <a:xfrm>
            <a:off x="78963" y="415112"/>
            <a:ext cx="8986075" cy="60277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